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9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93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3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95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96" r:id="rId89"/>
    <p:sldId id="339" r:id="rId90"/>
    <p:sldId id="340" r:id="rId91"/>
    <p:sldId id="341" r:id="rId92"/>
    <p:sldId id="342" r:id="rId93"/>
    <p:sldId id="343" r:id="rId94"/>
    <p:sldId id="344" r:id="rId95"/>
    <p:sldId id="397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8" r:id="rId139"/>
    <p:sldId id="389" r:id="rId140"/>
    <p:sldId id="390" r:id="rId141"/>
    <p:sldId id="391" r:id="rId1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8784976" cy="1143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FFFF00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579296" cy="492514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3333FF"/>
                </a:solidFill>
                <a:latin typeface="华文新魏" pitchFamily="2" charset="-122"/>
                <a:ea typeface="华文新魏" pitchFamily="2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363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3F43-699D-4C56-91A7-EA62072A6106}" type="datetimeFigureOut">
              <a:rPr lang="zh-CN" altLang="en-US" smtClean="0"/>
              <a:t>2013/3/29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8076A-B44E-4491-8C8A-E826F3ED94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57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3F43-699D-4C56-91A7-EA62072A6106}" type="datetimeFigureOut">
              <a:rPr lang="zh-CN" altLang="en-US" smtClean="0"/>
              <a:t>2013/3/29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076A-B44E-4491-8C8A-E826F3ED94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35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1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8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50.e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52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55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5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0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8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第</a:t>
            </a:r>
            <a:r>
              <a:rPr lang="en-US" altLang="zh-CN" b="1" i="0" u="none" strike="noStrike" kern="1800" baseline="0" smtClean="0">
                <a:latin typeface="Times New Roman"/>
                <a:ea typeface="楷体"/>
              </a:rPr>
              <a:t>12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章  聊天室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聊天室就是有好多人坐在一间大屋子里共同聊天，谁都可以发言，谁都可以听到别人说的话，当然也允许窃窃私语。本章就实现了这么一个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C/S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模式的聊天室软件，模拟了现实中的聊天室，只是声音变成了文字，大房间变成了客户端软件。这样做的好处是可以不受地点的约束，在任何地方加入到聊天室中。</a:t>
            </a:r>
          </a:p>
        </p:txBody>
      </p:sp>
    </p:spTree>
    <p:extLst>
      <p:ext uri="{BB962C8B-B14F-4D97-AF65-F5344CB8AC3E}">
        <p14:creationId xmlns:p14="http://schemas.microsoft.com/office/powerpoint/2010/main" val="101999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对话框左面的图像列表用来显示已经登录聊天室的聊友，右上的文本框用来记录聊天的信息，右下的文本框用来编写要发送的信息，只要单击“发送”按钮就可以发送信息了。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当然也可以找人单独说话了，只要用鼠标双击图像列表上的聊友就可以了。“私聊”复选框会被设置选中，那么你发的信息就只有聊友可以看到了。当不想继续“私聊”的时候，只要取消“私聊”复选框的复选就可以了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6414037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聊天室服务器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聊天室服务器相当于“总管”，客户端发送的聊天消息都要被它提前处理，客户端接收的信息也全部来自服务器。这个“总管”维护着聊友的一切动态：进入、退出、公聊、私聊等等</a:t>
            </a:r>
          </a:p>
        </p:txBody>
      </p:sp>
    </p:spTree>
    <p:extLst>
      <p:ext uri="{BB962C8B-B14F-4D97-AF65-F5344CB8AC3E}">
        <p14:creationId xmlns:p14="http://schemas.microsoft.com/office/powerpoint/2010/main" val="5769954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12.5.1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聊天室服务器界面设计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创建基于对话框的应用程序，命名为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Server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，设计如图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12.39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所示对话框。</a:t>
            </a:r>
          </a:p>
        </p:txBody>
      </p:sp>
    </p:spTree>
    <p:extLst>
      <p:ext uri="{BB962C8B-B14F-4D97-AF65-F5344CB8AC3E}">
        <p14:creationId xmlns:p14="http://schemas.microsoft.com/office/powerpoint/2010/main" val="917191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12.39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对话框设计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157192"/>
            <a:ext cx="8579296" cy="1368152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列表框的样式为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Report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，文本框设置可以显示多行文本，会自动出现垂直滚动条，按钮是自绘类型的，如图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75569"/>
              </p:ext>
            </p:extLst>
          </p:nvPr>
        </p:nvGraphicFramePr>
        <p:xfrm>
          <a:off x="1979712" y="1365887"/>
          <a:ext cx="5184576" cy="379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Visio" r:id="rId3" imgW="6167749" imgH="4504717" progId="Visio.Drawing.11">
                  <p:embed/>
                </p:oleObj>
              </mc:Choice>
              <mc:Fallback>
                <p:oleObj name="Visio" r:id="rId3" imgW="6167749" imgH="45047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365887"/>
                        <a:ext cx="5184576" cy="37913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110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12.40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控件样式设置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293096"/>
            <a:ext cx="8579296" cy="2232248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为控件添加关联变量，变量类型和变量名如图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913133"/>
              </p:ext>
            </p:extLst>
          </p:nvPr>
        </p:nvGraphicFramePr>
        <p:xfrm>
          <a:off x="652762" y="1484784"/>
          <a:ext cx="780767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Visio" r:id="rId3" imgW="8051305" imgH="2747523" progId="Visio.Drawing.11">
                  <p:embed/>
                </p:oleObj>
              </mc:Choice>
              <mc:Fallback>
                <p:oleObj name="Visio" r:id="rId3" imgW="8051305" imgH="274752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62" y="1484784"/>
                        <a:ext cx="7807670" cy="2664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8537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12.41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添加关联变量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2492896"/>
            <a:ext cx="8579296" cy="4032448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为工程导入事先做好的服务器背景和按钮位图，修改位图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分别为：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IDB_SBACK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BTNRUNU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BTNRUND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BTNRUNX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4403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32735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4367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12.42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服务器背景</a:t>
            </a:r>
          </a:p>
        </p:txBody>
      </p:sp>
      <p:pic>
        <p:nvPicPr>
          <p:cNvPr id="4505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84784"/>
            <a:ext cx="3744416" cy="401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2533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12.43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按钮位图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159783"/>
              </p:ext>
            </p:extLst>
          </p:nvPr>
        </p:nvGraphicFramePr>
        <p:xfrm>
          <a:off x="1405676" y="1988840"/>
          <a:ext cx="6334676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Visio" r:id="rId3" imgW="5456190" imgH="1121383" progId="Visio.Drawing.11">
                  <p:embed/>
                </p:oleObj>
              </mc:Choice>
              <mc:Fallback>
                <p:oleObj name="Visio" r:id="rId3" imgW="5456190" imgH="112138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676" y="1988840"/>
                        <a:ext cx="6334676" cy="12961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3612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12.5.2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添加套接字类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）使用向导为工程添加新类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，继承于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12.44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159465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添加新类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CMySocket</a:t>
            </a:r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653136"/>
            <a:ext cx="8579296" cy="1872208"/>
          </a:xfrm>
        </p:spPr>
        <p:txBody>
          <a:bodyPr>
            <a:normAutofit fontScale="850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添加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个公有的成员变量，如下：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并在类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的构造函数中完成初始化，如下：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）重载继承于类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个虚函数，如图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12.45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47106" name="Picture 2" descr="SNAGHTML151c2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40767"/>
            <a:ext cx="3909045" cy="328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32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重载父类虚函数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789040"/>
            <a:ext cx="8579296" cy="2736304"/>
          </a:xfrm>
        </p:spPr>
        <p:txBody>
          <a:bodyPr>
            <a:normAutofit fontScale="70000" lnSpcReduction="20000"/>
          </a:bodyPr>
          <a:lstStyle/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个虚函数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OnAccept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OnClose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OnReceive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被调用的时机分别是：有连接请求到来、连接关闭和有通信数据到达。在函数中拦截这些状态，然后发送消息到即将由我自己定义的处理函数中。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个重载函数中编写如下代码：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）在类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的头文件中，定义消息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和一些枚举常量，如下：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为类添加公有成员函数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AttachCWnd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，绑定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和窗体，代码编写如下：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259541"/>
              </p:ext>
            </p:extLst>
          </p:nvPr>
        </p:nvGraphicFramePr>
        <p:xfrm>
          <a:off x="2064385" y="1268760"/>
          <a:ext cx="5027895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Visio" r:id="rId3" imgW="6276183" imgH="3152302" progId="Visio.Drawing.11">
                  <p:embed/>
                </p:oleObj>
              </mc:Choice>
              <mc:Fallback>
                <p:oleObj name="Visio" r:id="rId3" imgW="6276183" imgH="315230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385" y="1268760"/>
                        <a:ext cx="5027895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44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84976" cy="576064"/>
          </a:xfrm>
        </p:spPr>
        <p:txBody>
          <a:bodyPr>
            <a:normAutofit fontScale="90000"/>
          </a:bodyPr>
          <a:lstStyle/>
          <a:p>
            <a:pPr marR="0" rtl="0"/>
            <a:r>
              <a:rPr lang="zh-CN" altLang="en-US" b="0" i="0" u="none" strike="noStrike" kern="1800" baseline="0" dirty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dirty="0" smtClean="0">
                <a:latin typeface="Times New Roman"/>
                <a:ea typeface="楷体"/>
              </a:rPr>
              <a:t>12.5  </a:t>
            </a:r>
            <a:r>
              <a:rPr lang="zh-CN" altLang="en-US" b="0" i="0" u="none" strike="noStrike" kern="1800" baseline="0" dirty="0" smtClean="0">
                <a:latin typeface="Times New Roman"/>
                <a:ea typeface="楷体"/>
              </a:rPr>
              <a:t>私聊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373216"/>
            <a:ext cx="8579296" cy="1152128"/>
          </a:xfrm>
        </p:spPr>
        <p:txBody>
          <a:bodyPr>
            <a:normAutofit fontScale="925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聊天室服务器也会记录一些信息，包括：已登录的聊友，聊友的公聊内容，聊友的登录退出信息，如图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12.6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322624"/>
              </p:ext>
            </p:extLst>
          </p:nvPr>
        </p:nvGraphicFramePr>
        <p:xfrm>
          <a:off x="1691680" y="908720"/>
          <a:ext cx="52197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3" imgW="7784808" imgH="6773423" progId="Visio.Drawing.11">
                  <p:embed/>
                </p:oleObj>
              </mc:Choice>
              <mc:Fallback>
                <p:oleObj name="Visio" r:id="rId3" imgW="7784808" imgH="677342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908720"/>
                        <a:ext cx="5219700" cy="453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86728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12.5.3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服务器功能实现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服务器开启时要绑定本地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和端口号，然后才能开始侦听来自客户端的连接，还要解析客户端发来的信息，了解意图后做出约定的反应。</a:t>
            </a:r>
          </a:p>
        </p:txBody>
      </p:sp>
    </p:spTree>
    <p:extLst>
      <p:ext uri="{BB962C8B-B14F-4D97-AF65-F5344CB8AC3E}">
        <p14:creationId xmlns:p14="http://schemas.microsoft.com/office/powerpoint/2010/main" val="35835095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设置背景和按钮位图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为类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添加成员变量，如下：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m_csList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是临界区对象，用于修改列表控件项时独占列表控件，需要在类的头文件中加入包含临界区的头文件的命令。同时包含类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的头文件，如下：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#include &lt;afxmt.h&gt;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#include "MySocket.h"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在对话框的初始化函数中，编写如下代码：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函数设置了对话框背景、按钮图片和列表控件的列表头。这样还不足以让对话框的背景显示出来，为对话框添加消息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WM_CTLCOLOR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的响应函数，如图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12.46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7693632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12.46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添加消息响应函数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301208"/>
            <a:ext cx="8579296" cy="122413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为响应函数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OnCtlColor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添加代码，实现对话框背景图像的修改，如下：</a:t>
            </a:r>
          </a:p>
        </p:txBody>
      </p:sp>
      <p:pic>
        <p:nvPicPr>
          <p:cNvPr id="49154" name="Picture 2" descr="SNAGHTML1a8d1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65" y="1293813"/>
            <a:ext cx="6071071" cy="402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8769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开启服务器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当鼠标单击“开启服务器”按钮时启动聊天室服务器，按钮的响应函数编写如下：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响应函数创建了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，并且开始侦听来自任何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的连接请求。</a:t>
            </a:r>
          </a:p>
        </p:txBody>
      </p:sp>
    </p:spTree>
    <p:extLst>
      <p:ext uri="{BB962C8B-B14F-4D97-AF65-F5344CB8AC3E}">
        <p14:creationId xmlns:p14="http://schemas.microsoft.com/office/powerpoint/2010/main" val="3829837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3.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自定义消息的响应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定义在类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的头文件中，在对话框中定义消息的处理函数，在对话框类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头文件中声明处理函数，如下：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在对话框类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的实现文件中添加消息响应，如下：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好了，现在编写处理函数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OnSocket()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响应消息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的处理函数依据参数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lParam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判断是哪一类消息，然后交给不同的代码段或者函数来处理。</a:t>
            </a:r>
          </a:p>
        </p:txBody>
      </p:sp>
    </p:spTree>
    <p:extLst>
      <p:ext uri="{BB962C8B-B14F-4D97-AF65-F5344CB8AC3E}">
        <p14:creationId xmlns:p14="http://schemas.microsoft.com/office/powerpoint/2010/main" val="27955733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ClosePlayer()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是定义在类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中的公有成员函数，用来关闭与退出聊天室聊友的连接，实现代码如下：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ClosePlayer()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功能的实现过程：依据传入的参数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from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，遍历列表控件上的列表项，按协议构造聊友退出信息，删除列表项后再给所有的剩余聊友发送聊友退出信息。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CCriticalSection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Lock()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用来获取对临界区的访问，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Unlock()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用来释放临界区对象。</a:t>
            </a:r>
          </a:p>
        </p:txBody>
      </p:sp>
    </p:spTree>
    <p:extLst>
      <p:ext uri="{BB962C8B-B14F-4D97-AF65-F5344CB8AC3E}">
        <p14:creationId xmlns:p14="http://schemas.microsoft.com/office/powerpoint/2010/main" val="479053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CListCtrl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的成员函数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GetItemText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用来获取列表项的文本，原型如下：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GetItemText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nSubItem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     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lpszText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nLen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CString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GetItemText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nSubItem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重载函数参数含义如下：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：列表控件列表项的索引号。</a:t>
            </a:r>
          </a:p>
        </p:txBody>
      </p:sp>
    </p:spTree>
    <p:extLst>
      <p:ext uri="{BB962C8B-B14F-4D97-AF65-F5344CB8AC3E}">
        <p14:creationId xmlns:p14="http://schemas.microsoft.com/office/powerpoint/2010/main" val="37410170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CListCtrl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GetItemData()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，用于获取列表项被应用程序指定的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位数值，原型如下：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DWORD_PTR GetItemData(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就是列表项的索引号。函数返回的是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位的数值。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ParserPkt()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同样定义在类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中，为公有成员，实现代码比较长，我们按功能分开来讲解，功能如图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12.47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8102597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解析函数功能分解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157192"/>
            <a:ext cx="8579296" cy="1368152"/>
          </a:xfrm>
        </p:spPr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接收到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携带的信息后，首先判断是否为“聊友初次加入聊天室”信息，是的话就要获取聊友的姓名、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、端口号、图像号和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，并将这些信息插入到列表控件中。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056679"/>
              </p:ext>
            </p:extLst>
          </p:nvPr>
        </p:nvGraphicFramePr>
        <p:xfrm>
          <a:off x="971600" y="1340768"/>
          <a:ext cx="7200800" cy="378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Visio" r:id="rId3" imgW="6527575" imgH="3433594" progId="Visio.Drawing.11">
                  <p:embed/>
                </p:oleObj>
              </mc:Choice>
              <mc:Fallback>
                <p:oleObj name="Visio" r:id="rId3" imgW="6527575" imgH="343359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340768"/>
                        <a:ext cx="7200800" cy="37804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6763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CAsyncSocket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的成员函数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GetPeerName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，用来获取建立连接的那端的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和端口号，原型如下：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BOOL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GetPeerName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CString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&amp;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rPeerAddress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&amp;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rPeerPort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rPeerAddress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：接收点分的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地址组成的字符串。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函数返回非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，表示获取成功。</a:t>
            </a:r>
          </a:p>
        </p:txBody>
      </p:sp>
    </p:spTree>
    <p:extLst>
      <p:ext uri="{BB962C8B-B14F-4D97-AF65-F5344CB8AC3E}">
        <p14:creationId xmlns:p14="http://schemas.microsoft.com/office/powerpoint/2010/main" val="279889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12.6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聊天室服务器</a:t>
            </a:r>
          </a:p>
        </p:txBody>
      </p:sp>
      <p:pic>
        <p:nvPicPr>
          <p:cNvPr id="6146" name="Picture 2" descr="SNAGHTML13651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40768"/>
            <a:ext cx="4104456" cy="402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442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CListCtrl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SetItemData()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，用于为指定列表项设置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位数值，原型如下：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SetItemData(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DWORD_PTR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dwData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：要设置的列表项。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函数返回非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，表示设置成功。</a:t>
            </a:r>
          </a:p>
        </p:txBody>
      </p:sp>
    </p:spTree>
    <p:extLst>
      <p:ext uri="{BB962C8B-B14F-4D97-AF65-F5344CB8AC3E}">
        <p14:creationId xmlns:p14="http://schemas.microsoft.com/office/powerpoint/2010/main" val="34625231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其次，判断如果是“聊友初次加入聊天室”信息，那么服务器还会向所有早加入聊天室的聊友原封不动的转发信息，然后给新加入的聊友发送已登录的聊友信息，代码如下：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若解析信息，发现是私聊信息的话，按照信息提供的聊友名，遍历列表项找到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连接，然后只转发消息的内容到私聊聊友就可以了，代码如下：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若解析发现是公聊信息，需要向所有的聊友转发消息，在累计发送消息聊友的消息数目，代码如下：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Append()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定义在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CServerDlg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中，用来维护服务器自己文本框消息的显示，消息包括：聊友加入、退出，聊友公聊的内容。函数的实现如下：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即是将信息内容追加到文本框内容，然后显示出来。</a:t>
            </a:r>
          </a:p>
        </p:txBody>
      </p:sp>
    </p:spTree>
    <p:extLst>
      <p:ext uri="{BB962C8B-B14F-4D97-AF65-F5344CB8AC3E}">
        <p14:creationId xmlns:p14="http://schemas.microsoft.com/office/powerpoint/2010/main" val="2709088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12.6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聊天室客户端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客户端是聊友发信和收信的载体，可以通过它来了解：聊天室里来了哪些聊友，他们在讨论什么。也是通过它来实现：在聊天室里向所有人发言，或者和特定的聊友说些悄悄话。</a:t>
            </a:r>
          </a:p>
        </p:txBody>
      </p:sp>
    </p:spTree>
    <p:extLst>
      <p:ext uri="{BB962C8B-B14F-4D97-AF65-F5344CB8AC3E}">
        <p14:creationId xmlns:p14="http://schemas.microsoft.com/office/powerpoint/2010/main" val="425169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12.6.1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聊天室客户端界面设计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）建立基于对话框的应用程序，命名为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，主对话框即聊天窗体的设计如图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12.48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312865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12.48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聊天窗体界面设计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085184"/>
            <a:ext cx="8579296" cy="1440160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其中图像列表框样式为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Small Icon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个编辑框的样式都设置为多行和自动垂直滚动条，按钮样式设置了自绘，如图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12.49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289789"/>
              </p:ext>
            </p:extLst>
          </p:nvPr>
        </p:nvGraphicFramePr>
        <p:xfrm>
          <a:off x="651094" y="1412776"/>
          <a:ext cx="7737330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Visio" r:id="rId3" imgW="8741556" imgH="4076160" progId="Visio.Drawing.11">
                  <p:embed/>
                </p:oleObj>
              </mc:Choice>
              <mc:Fallback>
                <p:oleObj name="Visio" r:id="rId3" imgW="8741556" imgH="40761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94" y="1412776"/>
                        <a:ext cx="7737330" cy="36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5030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12.49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控件样式设置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581128"/>
            <a:ext cx="8579296" cy="194421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为控件添加关联变量，变量类型和变量名如图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660139"/>
              </p:ext>
            </p:extLst>
          </p:nvPr>
        </p:nvGraphicFramePr>
        <p:xfrm>
          <a:off x="539552" y="1484784"/>
          <a:ext cx="8074617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Visio" r:id="rId3" imgW="8159469" imgH="2979366" progId="Visio.Drawing.11">
                  <p:embed/>
                </p:oleObj>
              </mc:Choice>
              <mc:Fallback>
                <p:oleObj name="Visio" r:id="rId3" imgW="8159469" imgH="297936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484784"/>
                        <a:ext cx="8074617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8177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12.50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关联变量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429000"/>
            <a:ext cx="8579296" cy="3096344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）再添加一个对话框，修改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IDD_LOGIN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，“登录”对话框界面设计如图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532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90440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837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“登录”对话框界面设计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077072"/>
            <a:ext cx="8579296" cy="2448272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个控件关联变量，变量类型和变量名如图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56551"/>
              </p:ext>
            </p:extLst>
          </p:nvPr>
        </p:nvGraphicFramePr>
        <p:xfrm>
          <a:off x="1403648" y="1340768"/>
          <a:ext cx="6264696" cy="263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Visio" r:id="rId3" imgW="5472104" imgH="2295187" progId="Visio.Drawing.11">
                  <p:embed/>
                </p:oleObj>
              </mc:Choice>
              <mc:Fallback>
                <p:oleObj name="Visio" r:id="rId3" imgW="5472104" imgH="22951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340768"/>
                        <a:ext cx="6264696" cy="2635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9113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12.52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关联变量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2780928"/>
            <a:ext cx="8579296" cy="374441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）为工程导入“登录”对话框和主对话框的背景，如图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所示，其中主对话框的背景是纯色的。</a:t>
            </a:r>
          </a:p>
        </p:txBody>
      </p:sp>
      <p:pic>
        <p:nvPicPr>
          <p:cNvPr id="552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700808"/>
            <a:ext cx="603495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4058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12.53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“登录”对话框和主对话框背景图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221088"/>
            <a:ext cx="8579296" cy="230425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修改背景图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分别为：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IDB_LOGBACK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IDB_CBACK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。再导入“登录”和“发送”按钮的位图，如图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00377"/>
              </p:ext>
            </p:extLst>
          </p:nvPr>
        </p:nvGraphicFramePr>
        <p:xfrm>
          <a:off x="1043608" y="1556792"/>
          <a:ext cx="7075940" cy="245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Visio" r:id="rId3" imgW="7251003" imgH="2523247" progId="Visio.Drawing.11">
                  <p:embed/>
                </p:oleObj>
              </mc:Choice>
              <mc:Fallback>
                <p:oleObj name="Visio" r:id="rId3" imgW="7251003" imgH="25232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556792"/>
                        <a:ext cx="7075940" cy="24578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4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  CSocket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继承于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CAsyncSocket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，后者对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Win API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套接字进行了很好的封装。使用这些成员函数完成网络通信，会容易许多。</a:t>
            </a:r>
          </a:p>
        </p:txBody>
      </p:sp>
    </p:spTree>
    <p:extLst>
      <p:ext uri="{BB962C8B-B14F-4D97-AF65-F5344CB8AC3E}">
        <p14:creationId xmlns:p14="http://schemas.microsoft.com/office/powerpoint/2010/main" val="36677461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按钮位图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13524"/>
              </p:ext>
            </p:extLst>
          </p:nvPr>
        </p:nvGraphicFramePr>
        <p:xfrm>
          <a:off x="683568" y="1772816"/>
          <a:ext cx="7691591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Visio" r:id="rId3" imgW="6635739" imgH="1117330" progId="Visio.Drawing.11">
                  <p:embed/>
                </p:oleObj>
              </mc:Choice>
              <mc:Fallback>
                <p:oleObj name="Visio" r:id="rId3" imgW="6635739" imgH="11173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72816"/>
                        <a:ext cx="7691591" cy="12961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3071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12.6.2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添加套接字类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客户端同样需要添加新类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，同样继承于类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，大部分和服务器端的类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相似，这小节就讲解那不同的地方。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客户端没有必要记录聊友名和消息条数，所以只保留了变量。因为客户端不会接收来自其他客户端的连接请求，所以不必重载函数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OnAccept()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CMySocket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的头文件如下：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其它的操作同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12.5.2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小节。包括：自定义消息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、重载虚函数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OnClose()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OnReceive()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、发送消息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给处理函数、使用公有成员函数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AttachCWnd()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来实现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和窗口的绑定。</a:t>
            </a:r>
          </a:p>
        </p:txBody>
      </p:sp>
    </p:spTree>
    <p:extLst>
      <p:ext uri="{BB962C8B-B14F-4D97-AF65-F5344CB8AC3E}">
        <p14:creationId xmlns:p14="http://schemas.microsoft.com/office/powerpoint/2010/main" val="1212495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12.6.3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客户端功能实现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客户端需要与服务器建立连接，发送不管是公聊还是私聊的信息，当然也要接收和解析服务器发来的一切信息，包括：新聊友的加入、旧聊友的退出、聊天室里大家公开说的话等等。</a:t>
            </a:r>
          </a:p>
        </p:txBody>
      </p:sp>
    </p:spTree>
    <p:extLst>
      <p:ext uri="{BB962C8B-B14F-4D97-AF65-F5344CB8AC3E}">
        <p14:creationId xmlns:p14="http://schemas.microsoft.com/office/powerpoint/2010/main" val="4031432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“登录”对话框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）为对话框关联基于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CDialog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的类，命名为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CLogDlg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，添加变量如下：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）为对话框添加消息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WM_INITDIALOG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OnInitDialog()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，并且在函数中添加如下代码：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初始化函数的功能实现过程：设置对话框背景、初始化图像列表并关联到图像组合框、预先为图像组合框插入了选项，最后设置图像组合框默认选中第一项。</a:t>
            </a:r>
          </a:p>
        </p:txBody>
      </p:sp>
    </p:spTree>
    <p:extLst>
      <p:ext uri="{BB962C8B-B14F-4D97-AF65-F5344CB8AC3E}">
        <p14:creationId xmlns:p14="http://schemas.microsoft.com/office/powerpoint/2010/main" val="2633579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）为对话框添加消息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WM_CTLCOLOR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OnCtlColor()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，并在函数中添加如下代码：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这样的话，对话框的背景就会被设置为我们事先载入的位图。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）添加按钮“登录”的单击响应函数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OnLogin()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函数将获取聊友填写的信息，然后保存在类的变量中。</a:t>
            </a:r>
          </a:p>
        </p:txBody>
      </p:sp>
    </p:spTree>
    <p:extLst>
      <p:ext uri="{BB962C8B-B14F-4D97-AF65-F5344CB8AC3E}">
        <p14:creationId xmlns:p14="http://schemas.microsoft.com/office/powerpoint/2010/main" val="26261673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主对话框背景和按钮位图设置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为主对话框类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CClientDlg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添加成员变量如下：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在主对话框初始化函数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OnInitDialog()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中设置背景图像、按钮位图、为图像列表加载图像，如下：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为主对话框添加消息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WM_CTLCOLOR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OnCtlColor()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，完成主对话框背景的绘制，如下：</a:t>
            </a:r>
          </a:p>
        </p:txBody>
      </p:sp>
    </p:spTree>
    <p:extLst>
      <p:ext uri="{BB962C8B-B14F-4D97-AF65-F5344CB8AC3E}">
        <p14:creationId xmlns:p14="http://schemas.microsoft.com/office/powerpoint/2010/main" val="9867181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3.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校验登录信息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主对话框初始化函数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OnInitDialog()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会调用“登录”对话框，获取输入信息，校验输入信息，代码如下：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这里用到了跳转语句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goto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，跳转的目标标签是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tryagain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176155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4.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连接聊天室服务器，初次发送信息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根据聊友填写的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与服务器建立连接，构造聊友向服务器发送的第一条信息，即“初次加入聊天室”，代码如下：</a:t>
            </a:r>
          </a:p>
        </p:txBody>
      </p:sp>
    </p:spTree>
    <p:extLst>
      <p:ext uri="{BB962C8B-B14F-4D97-AF65-F5344CB8AC3E}">
        <p14:creationId xmlns:p14="http://schemas.microsoft.com/office/powerpoint/2010/main" val="34185174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5.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自定义消息的响应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使用与服务器添加自定义消息同样的方法，添加消息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SOCKET_EVENT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的处理函数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OnSocket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，并编写如下功能代码，功能如图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12.55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2022791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12.55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消息响应函数功能分解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185560"/>
              </p:ext>
            </p:extLst>
          </p:nvPr>
        </p:nvGraphicFramePr>
        <p:xfrm>
          <a:off x="1043608" y="1484784"/>
          <a:ext cx="6901784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Visio" r:id="rId3" imgW="5171890" imgH="2102526" progId="Visio.Drawing.11">
                  <p:embed/>
                </p:oleObj>
              </mc:Choice>
              <mc:Fallback>
                <p:oleObj name="Visio" r:id="rId3" imgW="5171890" imgH="210252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84784"/>
                        <a:ext cx="6901784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69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dirty="0" smtClean="0">
                <a:latin typeface="Times New Roman"/>
                <a:ea typeface="楷体"/>
              </a:rPr>
              <a:t>12.2.1</a:t>
            </a:r>
            <a:r>
              <a:rPr lang="zh-CN" altLang="en-US" b="0" i="0" u="none" strike="noStrike" kern="1800" baseline="0" dirty="0" smtClean="0">
                <a:solidFill>
                  <a:srgbClr val="FF0000"/>
                </a:solidFill>
                <a:latin typeface="Times New Roman"/>
                <a:ea typeface="楷体"/>
              </a:rPr>
              <a:t>  </a:t>
            </a:r>
            <a:r>
              <a:rPr lang="zh-CN" altLang="en-US" kern="1800" dirty="0">
                <a:latin typeface="Times New Roman"/>
                <a:ea typeface="楷体"/>
              </a:rPr>
              <a:t>创建</a:t>
            </a:r>
            <a:r>
              <a:rPr lang="en-US" altLang="zh-CN" kern="1800" dirty="0">
                <a:latin typeface="Times New Roman"/>
                <a:ea typeface="楷体"/>
              </a:rPr>
              <a:t>socket</a:t>
            </a:r>
            <a:endParaRPr lang="zh-CN" altLang="en-US" kern="1800" dirty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类成员函数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Create()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BOOL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Create(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nSocketPort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0,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nSocketType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SOCK_STREAM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LPCTSTR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lpszSocketAddress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NULL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nSocketPort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：指定用于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的端口号。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函数返回非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表示创建成功。</a:t>
            </a:r>
          </a:p>
        </p:txBody>
      </p:sp>
    </p:spTree>
    <p:extLst>
      <p:ext uri="{BB962C8B-B14F-4D97-AF65-F5344CB8AC3E}">
        <p14:creationId xmlns:p14="http://schemas.microsoft.com/office/powerpoint/2010/main" val="40718867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6.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发送聊天信息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想要和指定的聊友私聊时，只需双击聊友的头像，此时私聊的复选框会被设置选中，当不想继续私聊时可以取消复选框的选择。添加双击列表框的响应函数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OnDblclkList()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在发信的文本框编辑要发送的信息，然后单击“发送”按钮即可，现在添加按钮单击响应函数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OnBtnsend()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响应函数依据复选框变量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m_check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判断“公聊”还是“私聊”，然后依据协议来构造要发送到聊天室服务器的信息。</a:t>
            </a:r>
          </a:p>
        </p:txBody>
      </p:sp>
    </p:spTree>
    <p:extLst>
      <p:ext uri="{BB962C8B-B14F-4D97-AF65-F5344CB8AC3E}">
        <p14:creationId xmlns:p14="http://schemas.microsoft.com/office/powerpoint/2010/main" val="20721202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小结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本章主要向读者介绍了一个简单的聊天室的开发过程，包括：预先约定协议、分别构建客户端和服务器端、通过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建立网络连接收发信息等。本章还讲解了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个标准的控件，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个标准的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MFC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5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个小的应用实例，当它们被应用在了聊天室的构建时，才使得聊天室有了生动的头像和背景。</a:t>
            </a:r>
          </a:p>
        </p:txBody>
      </p:sp>
    </p:spTree>
    <p:extLst>
      <p:ext uri="{BB962C8B-B14F-4D97-AF65-F5344CB8AC3E}">
        <p14:creationId xmlns:p14="http://schemas.microsoft.com/office/powerpoint/2010/main" val="368177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12.2.2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侦听连接请求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类成员函数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Listen()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Listen(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nConnectionBacklog = 5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nConnectionBacklog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，表示等待连接的队列的最大长度。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函数返回非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表示开始侦听。</a:t>
            </a:r>
          </a:p>
        </p:txBody>
      </p:sp>
    </p:spTree>
    <p:extLst>
      <p:ext uri="{BB962C8B-B14F-4D97-AF65-F5344CB8AC3E}">
        <p14:creationId xmlns:p14="http://schemas.microsoft.com/office/powerpoint/2010/main" val="195549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12.2.3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接受连接请求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类成员函数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Accept()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的原型如下：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virtual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BOOL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Accept(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CAsyncSocket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&amp;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rConnectedSocket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lpSockAddr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NULL,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lpSockAddrLen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NULL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rConnectedSocket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：一个可用于连接的新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socket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的引用。</a:t>
            </a:r>
          </a:p>
        </p:txBody>
      </p:sp>
    </p:spTree>
    <p:extLst>
      <p:ext uri="{BB962C8B-B14F-4D97-AF65-F5344CB8AC3E}">
        <p14:creationId xmlns:p14="http://schemas.microsoft.com/office/powerpoint/2010/main" val="142789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结构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的定义如下：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struct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{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unsigned short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sa_family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char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sa_data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[14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];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};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sa_family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：保存网络地址协议。</a:t>
            </a:r>
          </a:p>
        </p:txBody>
      </p:sp>
    </p:spTree>
    <p:extLst>
      <p:ext uri="{BB962C8B-B14F-4D97-AF65-F5344CB8AC3E}">
        <p14:creationId xmlns:p14="http://schemas.microsoft.com/office/powerpoint/2010/main" val="260890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通常情况下使用结构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SOCKADDR_IN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代替结构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，前者专用于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TCP/IP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套接字，它们有相同的大小，使用时直接强制转换就可以了。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SOCKADDR_IN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的结构定义如下：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struct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sockaddr_in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{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short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sin_family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unsigned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short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sin_port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struct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in_addr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   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sin_addr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char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sin_zero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[8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];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};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sin_family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：地址协议，必须为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AF_INET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1621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12.2.4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发送信息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类成员函数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Send()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的原型如下：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virtual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Send(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void*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  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lpBuf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nBufLen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nFlags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= 0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lpBuf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：包含要发送数据的缓存指针。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信息发送成功函数会返回发送的字节数，否则返回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SOCKET_ERROR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8119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聊天室功能简介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本节读者将看到本章的示例演示，各小节简要说明了要怎样使用这个聊天室，聊天室实现的效果又是怎样的。</a:t>
            </a:r>
          </a:p>
        </p:txBody>
      </p:sp>
    </p:spTree>
    <p:extLst>
      <p:ext uri="{BB962C8B-B14F-4D97-AF65-F5344CB8AC3E}">
        <p14:creationId xmlns:p14="http://schemas.microsoft.com/office/powerpoint/2010/main" val="252294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12.2.5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接收信息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类成员函数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Receive()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的原型如下：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virtual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Receive(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void*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   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lpBuf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nBufLen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nFlags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= 0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lpBuf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：指向接收数据的缓存。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信息接收成功函数会返回接收的字节数，否则返回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SOCKET_ERROR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0012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dirty="0" smtClean="0">
                <a:latin typeface="Times New Roman"/>
                <a:ea typeface="楷体"/>
              </a:rPr>
              <a:t>12.3</a:t>
            </a:r>
            <a:r>
              <a:rPr lang="zh-CN" altLang="en-US" b="0" i="0" u="none" strike="noStrike" kern="1800" baseline="0" dirty="0" smtClean="0">
                <a:solidFill>
                  <a:srgbClr val="0000FF"/>
                </a:solidFill>
                <a:latin typeface="Times New Roman"/>
                <a:ea typeface="楷体"/>
              </a:rPr>
              <a:t>  </a:t>
            </a:r>
            <a:r>
              <a:rPr lang="zh-CN" altLang="en-US" kern="1800" dirty="0">
                <a:latin typeface="Times New Roman"/>
                <a:ea typeface="楷体"/>
              </a:rPr>
              <a:t>我们约定个协议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通过套接字发送和接收的只是字符串，要想赋予字符串不同的含义，就需要约定一些“标记”，加到字符串中。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0x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是十六进制数的标志，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0x10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相当于十进制的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16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893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聊友初次加入聊天室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协议信息格式：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0x11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聊友头像号聊友名。如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client_a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初次加入第一次发信息，构造信息如下：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0x110x05client_a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123912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已登录聊友信息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协议信息格式：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0x31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聊友头像号聊友名。如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client_b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是已登录的聊友，构造信息如下：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0x310x01client_b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392204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3.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群聊信息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协议信息格式：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0x21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聊友名：想说的话。如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client_a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想公开发言“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Hello,everyone!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”，构造信息如下：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0x21client_a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Hello everyone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324842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4.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私聊信息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协议信息格式：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0x51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对方聊友名（在第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100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个字节处开始）聊友名：想说的话。如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client_a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想和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client_c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私聊，说“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nice to meet you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”，构造信息如下：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0x51client_c    (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   (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第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100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个字节处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)client_a:nice to meet you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365586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5.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聊友退出聊天室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协议信息格式：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0x41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聊友名信息。如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client_a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退出聊天室，构造信息如下：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0x41client_a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130426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灵活可靠的控件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本章示例用到了多个有趣的控件或类，本节将分别讲解这些示例程序的“部件”。</a:t>
            </a:r>
          </a:p>
        </p:txBody>
      </p:sp>
    </p:spTree>
    <p:extLst>
      <p:ext uri="{BB962C8B-B14F-4D97-AF65-F5344CB8AC3E}">
        <p14:creationId xmlns:p14="http://schemas.microsoft.com/office/powerpoint/2010/main" val="167561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12.4.1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位图按钮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位图按钮在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MFC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中的类是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CBitmapButton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，它继承于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CButton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，位图按钮与父类的区别是：按钮上可以显示图片。按钮可以有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种状态，按下、弹起、被选中和不可用，每一种状态都可以用一张图像来表示，资源编辑器中没有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CBitmapButton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相关的控件，所以我们需要自己创建，并为按钮设置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BS_OWNERDRAW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样式，即自绘类型。创建位图按钮的方法会因位置不同而有较大区别。</a:t>
            </a:r>
          </a:p>
        </p:txBody>
      </p:sp>
    </p:spTree>
    <p:extLst>
      <p:ext uri="{BB962C8B-B14F-4D97-AF65-F5344CB8AC3E}">
        <p14:creationId xmlns:p14="http://schemas.microsoft.com/office/powerpoint/2010/main" val="2059223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在窗口的客户区中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）在窗口的客户区创建位图按钮的方法步骤如下：</a:t>
            </a:r>
            <a:r>
              <a:rPr lang="zh-CN" altLang="en-US" b="0" i="0" u="none" strike="noStrike" baseline="0" smtClean="0">
                <a:solidFill>
                  <a:srgbClr val="FF0000"/>
                </a:solidFill>
                <a:latin typeface="Times New Roman"/>
                <a:ea typeface="华文新魏"/>
              </a:rPr>
              <a:t> 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为按钮准备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1~4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个位图。（弹起状态的位图是必须的，其它的位图可以不添加）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构造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CBitmapButton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对象。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用构造的对象创建一个位图按钮。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当位图按钮被创建了以后，调用成员函数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LoadBitmaps()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载入位图资源。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）建立基于单文档的应用程序，命名为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BMPBTNWnd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，在向导的第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步，取消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个复选框的选择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——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这三个复选框分别是：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Docking toolbar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Initial status bar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Printing and print preview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。如图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12.7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所示，取消三个复选框的选择可以使向导为我们生成的程序更加简洁，当没有了工具栏和状态栏的时候，精力可以集中到要解决的问题上。</a:t>
            </a:r>
          </a:p>
        </p:txBody>
      </p:sp>
    </p:spTree>
    <p:extLst>
      <p:ext uri="{BB962C8B-B14F-4D97-AF65-F5344CB8AC3E}">
        <p14:creationId xmlns:p14="http://schemas.microsoft.com/office/powerpoint/2010/main" val="81120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12.1.1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开启聊天室服务器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既然示例是基于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C/S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模式的，那么聊天室服务器肯定是要被首先开启的，如图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46152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向导对话框的设置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023990"/>
            <a:ext cx="8579296" cy="1501353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按步骤先往工程中导入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幅位图，如图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12.8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862488" cy="375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83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12.8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按钮位图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084033"/>
              </p:ext>
            </p:extLst>
          </p:nvPr>
        </p:nvGraphicFramePr>
        <p:xfrm>
          <a:off x="1345312" y="2060848"/>
          <a:ext cx="6453375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Visio" r:id="rId3" imgW="3521654" imgH="943043" progId="Visio.Drawing.11">
                  <p:embed/>
                </p:oleObj>
              </mc:Choice>
              <mc:Fallback>
                <p:oleObj name="Visio" r:id="rId3" imgW="3521654" imgH="9430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312" y="2060848"/>
                        <a:ext cx="6453375" cy="1728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754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zh-CN" altLang="en-US" dirty="0">
                <a:latin typeface="Times New Roman"/>
                <a:ea typeface="华文新魏"/>
              </a:rPr>
              <a:t>修改位图的</a:t>
            </a:r>
            <a:r>
              <a:rPr lang="en-US" altLang="zh-CN" dirty="0">
                <a:latin typeface="Times New Roman"/>
                <a:ea typeface="华文新魏"/>
              </a:rPr>
              <a:t>ID</a:t>
            </a:r>
            <a:r>
              <a:rPr lang="zh-CN" altLang="en-US" dirty="0">
                <a:latin typeface="Times New Roman"/>
                <a:ea typeface="华文新魏"/>
              </a:rPr>
              <a:t>分别为：</a:t>
            </a:r>
            <a:r>
              <a:rPr lang="en-US" altLang="zh-CN" dirty="0" err="1">
                <a:latin typeface="Times New Roman"/>
                <a:ea typeface="华文新魏"/>
              </a:rPr>
              <a:t>IDB_BIT_UP</a:t>
            </a:r>
            <a:r>
              <a:rPr lang="zh-CN" altLang="en-US" dirty="0">
                <a:latin typeface="Times New Roman"/>
                <a:ea typeface="华文新魏"/>
              </a:rPr>
              <a:t>、</a:t>
            </a:r>
            <a:r>
              <a:rPr lang="en-US" altLang="zh-CN" dirty="0" err="1">
                <a:latin typeface="Times New Roman"/>
                <a:ea typeface="华文新魏"/>
              </a:rPr>
              <a:t>IDB_BIT_DOWN</a:t>
            </a:r>
            <a:r>
              <a:rPr lang="zh-CN" altLang="en-US" dirty="0">
                <a:latin typeface="Times New Roman"/>
                <a:ea typeface="华文新魏"/>
              </a:rPr>
              <a:t>、</a:t>
            </a:r>
            <a:r>
              <a:rPr lang="en-US" altLang="zh-CN" dirty="0" err="1">
                <a:latin typeface="Times New Roman"/>
                <a:ea typeface="华文新魏"/>
              </a:rPr>
              <a:t>IDB_BIT_FOCUS</a:t>
            </a:r>
            <a:r>
              <a:rPr lang="zh-CN" altLang="en-US" dirty="0">
                <a:latin typeface="Times New Roman"/>
                <a:ea typeface="华文新魏"/>
              </a:rPr>
              <a:t>和</a:t>
            </a:r>
            <a:r>
              <a:rPr lang="en-US" altLang="zh-CN" dirty="0" err="1">
                <a:latin typeface="Times New Roman"/>
                <a:ea typeface="华文新魏"/>
              </a:rPr>
              <a:t>IDB_BIT_DISABLE</a:t>
            </a:r>
            <a:r>
              <a:rPr lang="zh-CN" altLang="en-US" dirty="0">
                <a:latin typeface="Times New Roman"/>
                <a:ea typeface="华文新魏"/>
              </a:rPr>
              <a:t>。</a:t>
            </a: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3</a:t>
            </a:r>
            <a:r>
              <a:rPr lang="zh-CN" altLang="en-US" dirty="0">
                <a:latin typeface="Times New Roman"/>
                <a:ea typeface="华文新魏"/>
              </a:rPr>
              <a:t>）在类</a:t>
            </a:r>
            <a:r>
              <a:rPr lang="en-US" altLang="zh-CN" dirty="0" err="1">
                <a:latin typeface="Times New Roman"/>
                <a:ea typeface="华文新魏"/>
              </a:rPr>
              <a:t>CBMPBTNWndView</a:t>
            </a:r>
            <a:r>
              <a:rPr lang="zh-CN" altLang="en-US" dirty="0">
                <a:latin typeface="Times New Roman"/>
                <a:ea typeface="华文新魏"/>
              </a:rPr>
              <a:t>中添加保护的成员，如下：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在视图类的构造函数中初始化成员变量</a:t>
            </a:r>
            <a:r>
              <a:rPr lang="en-US" altLang="zh-CN" dirty="0" err="1">
                <a:latin typeface="Times New Roman"/>
                <a:ea typeface="华文新魏"/>
              </a:rPr>
              <a:t>m_flag</a:t>
            </a:r>
            <a:r>
              <a:rPr lang="zh-CN" altLang="en-US" dirty="0">
                <a:latin typeface="Times New Roman"/>
                <a:ea typeface="华文新魏"/>
              </a:rPr>
              <a:t>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给视图类添加消息</a:t>
            </a:r>
            <a:r>
              <a:rPr lang="en-US" altLang="zh-CN" dirty="0" err="1">
                <a:latin typeface="Times New Roman"/>
                <a:ea typeface="华文新魏"/>
              </a:rPr>
              <a:t>WM_CREATE</a:t>
            </a:r>
            <a:r>
              <a:rPr lang="zh-CN" altLang="en-US" dirty="0">
                <a:latin typeface="Times New Roman"/>
                <a:ea typeface="华文新魏"/>
              </a:rPr>
              <a:t>的响应函数，即创建视图的时候同时创建位图按钮，如下：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189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成员函数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Create()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，继承自类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CButton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，用来创建按钮控件，原型如下：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virtual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BOOL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Create(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LPCTSTR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lpszCaption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DWORD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dwStyle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RECT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&amp;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rect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CWnd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pParentWnd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endParaRPr lang="en-US" altLang="zh-CN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lpszCaption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：按钮上文本字符串的指针。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：指定按钮控件的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。按钮是我们动态创建的，所以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设为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NULL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47325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成员函数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LoadBitmaps()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，用于载入位图资源，原型如下：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LoadBitmaps(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lpszBitmapResource,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lpszBitmapResourceSel = NULL,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lpszBitmapResourceFocus = NULL,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lpszBitmapResourceDisabled = NULL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LoadBitmaps(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nIDBitmapResource,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nIDBitmapResourceSel = 0,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nIDBitmapResourceFocus = 0,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nIDBitmapResourceDisabled = 0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从函数的原型来看，可以得到结论：位图既可以通过资源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导入，又可以通过资源名导入。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）编辑菜单项，即新加入一个菜单“禁用按钮”，如图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12.9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002214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12.9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添加菜单项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365104"/>
            <a:ext cx="8579296" cy="2160240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在视图类中处理“禁用按钮”菜单的单击事件，如图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12.10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140734"/>
              </p:ext>
            </p:extLst>
          </p:nvPr>
        </p:nvGraphicFramePr>
        <p:xfrm>
          <a:off x="1635649" y="1412776"/>
          <a:ext cx="5816671" cy="295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Visio" r:id="rId3" imgW="5285718" imgH="2689157" progId="Visio.Drawing.11">
                  <p:embed/>
                </p:oleObj>
              </mc:Choice>
              <mc:Fallback>
                <p:oleObj name="Visio" r:id="rId3" imgW="5285718" imgH="268915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649" y="1412776"/>
                        <a:ext cx="5816671" cy="2956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4294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12.10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用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ClassWizard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添加事件处理函数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229200"/>
            <a:ext cx="8579296" cy="1296144"/>
          </a:xfrm>
        </p:spPr>
        <p:txBody>
          <a:bodyPr>
            <a:normAutofit fontScale="700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响应函数中，添加如下代码：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响应函数用来设置按钮的“禁用”与“可用”。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5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）运行程序，如图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12.11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10242" name="Picture 2" descr="SNAGHTML778a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62" y="1268759"/>
            <a:ext cx="5763058" cy="38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20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程序的运行效果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55547"/>
              </p:ext>
            </p:extLst>
          </p:nvPr>
        </p:nvGraphicFramePr>
        <p:xfrm>
          <a:off x="1060877" y="1556792"/>
          <a:ext cx="6967507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3" imgW="5375539" imgH="3005036" progId="Visio.Drawing.11">
                  <p:embed/>
                </p:oleObj>
              </mc:Choice>
              <mc:Fallback>
                <p:oleObj name="Visio" r:id="rId3" imgW="5375539" imgH="300503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877" y="1556792"/>
                        <a:ext cx="6967507" cy="3888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97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在对话框中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）在对话框中创建位图按钮的方法步骤如下：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同样需要导入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1~4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张位图。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）创建基于对话框的应用程序，命名为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BMPBTNDlg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，设计对话框如图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12.12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293405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12.12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对话框设计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861048"/>
            <a:ext cx="8579296" cy="266429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IDC_BMPBTN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的按钮设置自绘属性，如图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12.13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92933"/>
              </p:ext>
            </p:extLst>
          </p:nvPr>
        </p:nvGraphicFramePr>
        <p:xfrm>
          <a:off x="1763688" y="1556791"/>
          <a:ext cx="5616624" cy="2147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Visio" r:id="rId3" imgW="4324384" imgH="1647757" progId="Visio.Drawing.11">
                  <p:embed/>
                </p:oleObj>
              </mc:Choice>
              <mc:Fallback>
                <p:oleObj name="Visio" r:id="rId3" imgW="4324384" imgH="164775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556791"/>
                        <a:ext cx="5616624" cy="2147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32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聊天室服务器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797152"/>
            <a:ext cx="8579296" cy="1728192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单击按钮“开启服务器”，然后会有信息提示框弹出，成功开启服务器的话按钮会被禁用，如图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1026" name="Picture 2" descr="SNAGHTML10e21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85" y="1268760"/>
            <a:ext cx="3647615" cy="357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134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12.13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设置按钮的自绘属性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221088"/>
            <a:ext cx="8579296" cy="230425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导入之前用过的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张位图，修改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12.14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所示，其它位图修改方法一样，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分别为：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BMPBTNU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BMPBTND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BMPBTNF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BMPBTNX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"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462521"/>
              </p:ext>
            </p:extLst>
          </p:nvPr>
        </p:nvGraphicFramePr>
        <p:xfrm>
          <a:off x="1186463" y="1556792"/>
          <a:ext cx="6625897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Visio" r:id="rId3" imgW="5171350" imgH="1971472" progId="Visio.Drawing.11">
                  <p:embed/>
                </p:oleObj>
              </mc:Choice>
              <mc:Fallback>
                <p:oleObj name="Visio" r:id="rId3" imgW="5171350" imgH="19714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463" y="1556792"/>
                        <a:ext cx="6625897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234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修改位图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ID</a:t>
            </a:r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640089"/>
              </p:ext>
            </p:extLst>
          </p:nvPr>
        </p:nvGraphicFramePr>
        <p:xfrm>
          <a:off x="1258471" y="1628800"/>
          <a:ext cx="6625897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Visio" r:id="rId3" imgW="5171350" imgH="1971472" progId="Visio.Drawing.11">
                  <p:embed/>
                </p:oleObj>
              </mc:Choice>
              <mc:Fallback>
                <p:oleObj name="Visio" r:id="rId3" imgW="5171350" imgH="19714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471" y="1628800"/>
                        <a:ext cx="6625897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03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3</a:t>
            </a:r>
            <a:r>
              <a:rPr lang="zh-CN" altLang="en-US" dirty="0">
                <a:latin typeface="Times New Roman"/>
                <a:ea typeface="华文新魏"/>
              </a:rPr>
              <a:t>）为对话框类添加两个成员变量，如下：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在对话框的构造函数中给变量赋值，如下：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在对话框的初始化函数中，设置位图按钮变量，如下：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4</a:t>
            </a:r>
            <a:r>
              <a:rPr lang="zh-CN" altLang="en-US" dirty="0">
                <a:latin typeface="Times New Roman"/>
                <a:ea typeface="华文新魏"/>
              </a:rPr>
              <a:t>）为“禁用位图按钮”按钮添加单击事件的响应函数，如下：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5</a:t>
            </a:r>
            <a:r>
              <a:rPr lang="zh-CN" altLang="en-US" dirty="0">
                <a:latin typeface="Times New Roman"/>
                <a:ea typeface="华文新魏"/>
              </a:rPr>
              <a:t>）运行程序，效果如图</a:t>
            </a:r>
            <a:r>
              <a:rPr lang="en-US" altLang="zh-CN" dirty="0">
                <a:latin typeface="Times New Roman"/>
                <a:ea typeface="华文新魏"/>
              </a:rPr>
              <a:t>12.15</a:t>
            </a:r>
            <a:r>
              <a:rPr lang="zh-CN" altLang="en-US" dirty="0">
                <a:latin typeface="Times New Roman"/>
                <a:ea typeface="华文新魏"/>
              </a:rPr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448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程序运行效果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719092"/>
              </p:ext>
            </p:extLst>
          </p:nvPr>
        </p:nvGraphicFramePr>
        <p:xfrm>
          <a:off x="1043608" y="1556792"/>
          <a:ext cx="7128792" cy="4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Visio" r:id="rId3" imgW="5870502" imgH="3542760" progId="Visio.Drawing.11">
                  <p:embed/>
                </p:oleObj>
              </mc:Choice>
              <mc:Fallback>
                <p:oleObj name="Visio" r:id="rId3" imgW="5870502" imgH="35427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556792"/>
                        <a:ext cx="7128792" cy="4305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85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12.4.2  IP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编辑框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VC++6.0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的工具箱中有一个控件，名叫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 Address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12.16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990219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12.16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IP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编辑框控件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429000"/>
            <a:ext cx="8579296" cy="3096344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编辑框被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个点隔开，在每个“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”的位置处可以填写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0~255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的数字，其它的内容都不被允许输入。在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MFC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中它的控件类是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CIPAddressCtrl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658702"/>
              </p:ext>
            </p:extLst>
          </p:nvPr>
        </p:nvGraphicFramePr>
        <p:xfrm>
          <a:off x="1625357" y="1628800"/>
          <a:ext cx="5898971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Visio" r:id="rId3" imgW="4484876" imgH="1209472" progId="Visio.Drawing.11">
                  <p:embed/>
                </p:oleObj>
              </mc:Choice>
              <mc:Fallback>
                <p:oleObj name="Visio" r:id="rId3" imgW="4484876" imgH="120947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357" y="1628800"/>
                        <a:ext cx="5898971" cy="1584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815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常用成员函数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GetAddress()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控件的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个域中获取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地址，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个域与控件的对应关系如图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12.17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45865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IP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控件的域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952082"/>
              </p:ext>
            </p:extLst>
          </p:nvPr>
        </p:nvGraphicFramePr>
        <p:xfrm>
          <a:off x="1262445" y="1628800"/>
          <a:ext cx="6477907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Visio" r:id="rId3" imgW="4470310" imgH="1745304" progId="Visio.Drawing.11">
                  <p:embed/>
                </p:oleObj>
              </mc:Choice>
              <mc:Fallback>
                <p:oleObj name="Visio" r:id="rId3" imgW="4470310" imgH="17453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445" y="1628800"/>
                        <a:ext cx="6477907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264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GetAddress(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nField0,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nField1,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nField2,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nField3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、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：来自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控件各个域中的数值。每个参数是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8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个二进制位的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型。</a:t>
            </a:r>
          </a:p>
        </p:txBody>
      </p:sp>
    </p:spTree>
    <p:extLst>
      <p:ext uri="{BB962C8B-B14F-4D97-AF65-F5344CB8AC3E}">
        <p14:creationId xmlns:p14="http://schemas.microsoft.com/office/powerpoint/2010/main" val="1537431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或：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GetAddress(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DWORD&amp;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dwAddress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dwAddress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DWORD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型，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个二进制位，每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8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个位保存域中的一个数值，具体的存放如表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89697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服务器开启成功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661248"/>
            <a:ext cx="8579296" cy="86409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接下来等待聊天室客户端的连接就可以了。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574207"/>
              </p:ext>
            </p:extLst>
          </p:nvPr>
        </p:nvGraphicFramePr>
        <p:xfrm>
          <a:off x="1475656" y="1340768"/>
          <a:ext cx="6192688" cy="4276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3" imgW="6638976" imgH="4600102" progId="Visio.Drawing.11">
                  <p:embed/>
                </p:oleObj>
              </mc:Choice>
              <mc:Fallback>
                <p:oleObj name="Visio" r:id="rId3" imgW="6638976" imgH="460010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340768"/>
                        <a:ext cx="6192688" cy="4276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31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表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  dwAddress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各个位与域的对应关系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645024"/>
            <a:ext cx="8579296" cy="2880320"/>
          </a:xfrm>
        </p:spPr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两个函数的返回值都是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控件中非空域的数量。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IsBlank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，用来检测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控件中是否所有域都为空，函数无参数，原型如下：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BOOL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IsBlank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 )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函数返回非零表示所有域都为空。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67800"/>
              </p:ext>
            </p:extLst>
          </p:nvPr>
        </p:nvGraphicFramePr>
        <p:xfrm>
          <a:off x="2159732" y="1556792"/>
          <a:ext cx="4824536" cy="1760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5883"/>
                <a:gridCol w="2608653"/>
              </a:tblGrid>
              <a:tr h="343457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域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包含域的位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4179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24~31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4179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16~23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4179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8~15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4179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0~7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347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SetAddress()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控件的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个域赋值，有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个同名函数，原型如下：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void SetAddress(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nField0,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nField1,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nField2,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nField3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void SetAddress(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DWORD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dwAddress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GetAddress()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的参数一样，但是功能正好相反，函数无返回值。</a:t>
            </a:r>
          </a:p>
        </p:txBody>
      </p:sp>
    </p:spTree>
    <p:extLst>
      <p:ext uri="{BB962C8B-B14F-4D97-AF65-F5344CB8AC3E}">
        <p14:creationId xmlns:p14="http://schemas.microsoft.com/office/powerpoint/2010/main" val="1444550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SetFieldRange()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，用来为指定的域赋值，原型如下：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void SetFieldRange(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nLower,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BYTE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nUpper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：指定域号，即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0~3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中的一个。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nUpper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：域中可以填写的最大值。</a:t>
            </a:r>
          </a:p>
        </p:txBody>
      </p:sp>
    </p:spTree>
    <p:extLst>
      <p:ext uri="{BB962C8B-B14F-4D97-AF65-F5344CB8AC3E}">
        <p14:creationId xmlns:p14="http://schemas.microsoft.com/office/powerpoint/2010/main" val="325824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5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ClearAddress()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，用来清空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控件的内容，原型如下：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void ClearAddress(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函数不需要参数，直接调用就可以了。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SetFieldFocus()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，用来设置键盘焦点在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控件的哪个域中，原型如下：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void SetFieldFocus(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WORD nField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nField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开始的要被设置焦点的域，若值大于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，那么焦点会停留在第一个空白的域上，若所有的域都不为空，那么焦点被设置在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号域上。</a:t>
            </a:r>
          </a:p>
        </p:txBody>
      </p:sp>
    </p:spTree>
    <p:extLst>
      <p:ext uri="{BB962C8B-B14F-4D97-AF65-F5344CB8AC3E}">
        <p14:creationId xmlns:p14="http://schemas.microsoft.com/office/powerpoint/2010/main" val="2997194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使用方法举例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）建立基于对话框的应用程序，命名为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IpCtrl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，为了程序的简洁，我们在向导的第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步取消“关于”对话框的复选，如图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12.18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691492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12.18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工程向导设置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373216"/>
            <a:ext cx="8579296" cy="1152128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拖动控件，设计对话框如图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12.19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707875"/>
              </p:ext>
            </p:extLst>
          </p:nvPr>
        </p:nvGraphicFramePr>
        <p:xfrm>
          <a:off x="1979712" y="1268759"/>
          <a:ext cx="5112568" cy="3959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Visio" r:id="rId3" imgW="5971383" imgH="4619017" progId="Visio.Drawing.11">
                  <p:embed/>
                </p:oleObj>
              </mc:Choice>
              <mc:Fallback>
                <p:oleObj name="Visio" r:id="rId3" imgW="5971383" imgH="46190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268759"/>
                        <a:ext cx="5112568" cy="3959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407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12.19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对话框界面设计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645024"/>
            <a:ext cx="8579296" cy="2880320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控件添加成员变量，命名为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m_ipAddress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12.20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96999"/>
              </p:ext>
            </p:extLst>
          </p:nvPr>
        </p:nvGraphicFramePr>
        <p:xfrm>
          <a:off x="755576" y="1556792"/>
          <a:ext cx="7506008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Visio" r:id="rId3" imgW="6923545" imgH="1733415" progId="Visio.Drawing.11">
                  <p:embed/>
                </p:oleObj>
              </mc:Choice>
              <mc:Fallback>
                <p:oleObj name="Visio" r:id="rId3" imgW="6923545" imgH="17334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556792"/>
                        <a:ext cx="7506008" cy="1872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363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12.20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添加成员变量</a:t>
            </a:r>
          </a:p>
        </p:txBody>
      </p:sp>
      <p:pic>
        <p:nvPicPr>
          <p:cNvPr id="21506" name="Picture 2" descr="SNAGHTML3c6e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12776"/>
            <a:ext cx="4752528" cy="397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202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/>
                <a:ea typeface="华文新魏"/>
              </a:rPr>
              <a:t>在对话框的初始化函数</a:t>
            </a:r>
            <a:r>
              <a:rPr lang="en-US" altLang="zh-CN" dirty="0" err="1">
                <a:latin typeface="Times New Roman"/>
                <a:ea typeface="华文新魏"/>
              </a:rPr>
              <a:t>OnInitDialog</a:t>
            </a:r>
            <a:r>
              <a:rPr lang="en-US" altLang="zh-CN" dirty="0">
                <a:latin typeface="Times New Roman"/>
                <a:ea typeface="华文新魏"/>
              </a:rPr>
              <a:t>()</a:t>
            </a:r>
            <a:r>
              <a:rPr lang="zh-CN" altLang="en-US" dirty="0">
                <a:latin typeface="Times New Roman"/>
                <a:ea typeface="华文新魏"/>
              </a:rPr>
              <a:t>中，填写代码如下：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函数中设置了</a:t>
            </a:r>
            <a:r>
              <a:rPr lang="en-US" altLang="zh-CN" dirty="0">
                <a:latin typeface="Times New Roman"/>
                <a:ea typeface="华文新魏"/>
              </a:rPr>
              <a:t>IP</a:t>
            </a:r>
            <a:r>
              <a:rPr lang="zh-CN" altLang="en-US" dirty="0">
                <a:latin typeface="Times New Roman"/>
                <a:ea typeface="华文新魏"/>
              </a:rPr>
              <a:t>控件的第</a:t>
            </a:r>
            <a:r>
              <a:rPr lang="en-US" altLang="zh-CN" dirty="0">
                <a:latin typeface="Times New Roman"/>
                <a:ea typeface="华文新魏"/>
              </a:rPr>
              <a:t>3</a:t>
            </a:r>
            <a:r>
              <a:rPr lang="zh-CN" altLang="en-US" dirty="0">
                <a:latin typeface="Times New Roman"/>
                <a:ea typeface="华文新魏"/>
              </a:rPr>
              <a:t>个域的取值为</a:t>
            </a:r>
            <a:r>
              <a:rPr lang="en-US" altLang="zh-CN" dirty="0">
                <a:latin typeface="Times New Roman"/>
                <a:ea typeface="华文新魏"/>
              </a:rPr>
              <a:t>0~20</a:t>
            </a:r>
            <a:r>
              <a:rPr lang="zh-CN" altLang="en-US" dirty="0">
                <a:latin typeface="Times New Roman"/>
                <a:ea typeface="华文新魏"/>
              </a:rPr>
              <a:t>，并设置默认的</a:t>
            </a:r>
            <a:r>
              <a:rPr lang="en-US" altLang="zh-CN" dirty="0">
                <a:latin typeface="Times New Roman"/>
                <a:ea typeface="华文新魏"/>
              </a:rPr>
              <a:t>IP</a:t>
            </a:r>
            <a:r>
              <a:rPr lang="zh-CN" altLang="en-US" dirty="0">
                <a:latin typeface="Times New Roman"/>
                <a:ea typeface="华文新魏"/>
              </a:rPr>
              <a:t>为</a:t>
            </a:r>
            <a:r>
              <a:rPr lang="en-US" altLang="zh-CN" dirty="0">
                <a:latin typeface="Times New Roman"/>
                <a:ea typeface="华文新魏"/>
              </a:rPr>
              <a:t>127.0.0.1</a:t>
            </a:r>
            <a:r>
              <a:rPr lang="zh-CN" altLang="en-US" dirty="0">
                <a:latin typeface="Times New Roman"/>
                <a:ea typeface="华文新魏"/>
              </a:rPr>
              <a:t>。</a:t>
            </a: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3</a:t>
            </a:r>
            <a:r>
              <a:rPr lang="zh-CN" altLang="en-US" dirty="0">
                <a:latin typeface="Times New Roman"/>
                <a:ea typeface="华文新魏"/>
              </a:rPr>
              <a:t>）添加按钮“获取</a:t>
            </a:r>
            <a:r>
              <a:rPr lang="en-US" altLang="zh-CN" dirty="0">
                <a:latin typeface="Times New Roman"/>
                <a:ea typeface="华文新魏"/>
              </a:rPr>
              <a:t>IP</a:t>
            </a:r>
            <a:r>
              <a:rPr lang="zh-CN" altLang="en-US" dirty="0">
                <a:latin typeface="Times New Roman"/>
                <a:ea typeface="华文新魏"/>
              </a:rPr>
              <a:t>”被单击的响应函数</a:t>
            </a:r>
            <a:r>
              <a:rPr lang="en-US" altLang="zh-CN" dirty="0" err="1">
                <a:latin typeface="Times New Roman"/>
                <a:ea typeface="华文新魏"/>
              </a:rPr>
              <a:t>OnGetip</a:t>
            </a:r>
            <a:r>
              <a:rPr lang="en-US" altLang="zh-CN" dirty="0">
                <a:latin typeface="Times New Roman"/>
                <a:ea typeface="华文新魏"/>
              </a:rPr>
              <a:t>()</a:t>
            </a:r>
            <a:r>
              <a:rPr lang="zh-CN" altLang="en-US" dirty="0">
                <a:latin typeface="Times New Roman"/>
                <a:ea typeface="华文新魏"/>
              </a:rPr>
              <a:t>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响应函数</a:t>
            </a:r>
            <a:r>
              <a:rPr lang="en-US" altLang="zh-CN" dirty="0" err="1">
                <a:latin typeface="Times New Roman"/>
                <a:ea typeface="华文新魏"/>
              </a:rPr>
              <a:t>OnGetip</a:t>
            </a:r>
            <a:r>
              <a:rPr lang="en-US" altLang="zh-CN" dirty="0">
                <a:latin typeface="Times New Roman"/>
                <a:ea typeface="华文新魏"/>
              </a:rPr>
              <a:t>()</a:t>
            </a:r>
            <a:r>
              <a:rPr lang="zh-CN" altLang="en-US" dirty="0">
                <a:latin typeface="Times New Roman"/>
                <a:ea typeface="华文新魏"/>
              </a:rPr>
              <a:t>首先检查</a:t>
            </a:r>
            <a:r>
              <a:rPr lang="en-US" altLang="zh-CN" dirty="0">
                <a:latin typeface="Times New Roman"/>
                <a:ea typeface="华文新魏"/>
              </a:rPr>
              <a:t>IP</a:t>
            </a:r>
            <a:r>
              <a:rPr lang="zh-CN" altLang="en-US" dirty="0">
                <a:latin typeface="Times New Roman"/>
                <a:ea typeface="华文新魏"/>
              </a:rPr>
              <a:t>控件是否全为空，并弹出提示信息，如图</a:t>
            </a:r>
            <a:r>
              <a:rPr lang="en-US" altLang="zh-CN" dirty="0">
                <a:latin typeface="Times New Roman"/>
                <a:ea typeface="华文新魏"/>
              </a:rPr>
              <a:t>12.21</a:t>
            </a:r>
            <a:r>
              <a:rPr lang="zh-CN" altLang="en-US" dirty="0">
                <a:latin typeface="Times New Roman"/>
                <a:ea typeface="华文新魏"/>
              </a:rPr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896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没填写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IP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就单击按钮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293096"/>
            <a:ext cx="8579296" cy="2232248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只填写部分信息的话，也会提示出错，如图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968610"/>
              </p:ext>
            </p:extLst>
          </p:nvPr>
        </p:nvGraphicFramePr>
        <p:xfrm>
          <a:off x="755576" y="1556792"/>
          <a:ext cx="7524215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Visio" r:id="rId3" imgW="6220078" imgH="1847715" progId="Visio.Drawing.11">
                  <p:embed/>
                </p:oleObj>
              </mc:Choice>
              <mc:Fallback>
                <p:oleObj name="Visio" r:id="rId3" imgW="6220078" imgH="18477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556792"/>
                        <a:ext cx="7524215" cy="2232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78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12.1.2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登录聊天室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进入聊天室前，聊友需要输入一些信息，包括：服务器的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地址、登录的聊友名和登录后的头像。“登录”对话框如图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713752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信息填写不全就单击按钮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861048"/>
            <a:ext cx="8579296" cy="2664296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全部准确无误的话，用信息框显示输入的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632347"/>
              </p:ext>
            </p:extLst>
          </p:nvPr>
        </p:nvGraphicFramePr>
        <p:xfrm>
          <a:off x="997899" y="1628800"/>
          <a:ext cx="7030485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Visio" r:id="rId3" imgW="6340919" imgH="1828530" progId="Visio.Drawing.11">
                  <p:embed/>
                </p:oleObj>
              </mc:Choice>
              <mc:Fallback>
                <p:oleObj name="Visio" r:id="rId3" imgW="6340919" imgH="18285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7899" y="1628800"/>
                        <a:ext cx="7030485" cy="2016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087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准确填写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IP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后单击按钮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429000"/>
            <a:ext cx="8579296" cy="3096344"/>
          </a:xfrm>
        </p:spPr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响应函数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OnGetip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的编写也可以是如下的样子：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功能和效果完全一样，但是用到了位操作来获取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）添加按钮“重写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”被单击的响应函数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OnClearip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函数先清空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IP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控件所填写的内容，然后将焦点设置在了第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个域上，如图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12.24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91762"/>
              </p:ext>
            </p:extLst>
          </p:nvPr>
        </p:nvGraphicFramePr>
        <p:xfrm>
          <a:off x="1479381" y="1412776"/>
          <a:ext cx="6116955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Visio" r:id="rId3" imgW="5969495" imgH="1828530" progId="Visio.Drawing.11">
                  <p:embed/>
                </p:oleObj>
              </mc:Choice>
              <mc:Fallback>
                <p:oleObj name="Visio" r:id="rId3" imgW="5969495" imgH="18285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381" y="1412776"/>
                        <a:ext cx="6116955" cy="1872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5118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重写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IP</a:t>
            </a:r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15520"/>
              </p:ext>
            </p:extLst>
          </p:nvPr>
        </p:nvGraphicFramePr>
        <p:xfrm>
          <a:off x="839999" y="1700808"/>
          <a:ext cx="7404409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Visio" r:id="rId3" imgW="7863840" imgH="1837987" progId="Visio.Drawing.11">
                  <p:embed/>
                </p:oleObj>
              </mc:Choice>
              <mc:Fallback>
                <p:oleObj name="Visio" r:id="rId3" imgW="7863840" imgH="18379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99" y="1700808"/>
                        <a:ext cx="7404409" cy="1728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013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12.4.3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列表控件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工具箱中还有一个常用控件，名叫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List Control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12.25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1021886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列表控件及其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中样式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797152"/>
            <a:ext cx="8579296" cy="1728192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在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MFC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中，它的控件类是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CListCtrl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，用来显示图标和标签项的集合。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810697"/>
              </p:ext>
            </p:extLst>
          </p:nvPr>
        </p:nvGraphicFramePr>
        <p:xfrm>
          <a:off x="1907704" y="1340768"/>
          <a:ext cx="5328592" cy="344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Visio" r:id="rId3" imgW="4962036" imgH="3219045" progId="Visio.Drawing.11">
                  <p:embed/>
                </p:oleObj>
              </mc:Choice>
              <mc:Fallback>
                <p:oleObj name="Visio" r:id="rId3" imgW="4962036" imgH="32190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340768"/>
                        <a:ext cx="5328592" cy="34499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673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常用成员函数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InsertItem()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，用来向列表框中插入新的一项，它有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个重载的函数，原型分别如下：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InsertItem(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const LVITEM* pItem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2417776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唯一的一个参数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pItem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，是结构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LVITEM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的指针，部分结构如下：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typedef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struct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_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{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mask;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iSubItem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...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pszText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cchTextMax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iImage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 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LPARAM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lParam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．．．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}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 *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LPLVITEM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各成员含义如下：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mask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：设置标志位，用来指定结构的哪些成员需要填充数据或哪些成员会被请求。</a:t>
            </a:r>
          </a:p>
        </p:txBody>
      </p:sp>
    </p:spTree>
    <p:extLst>
      <p:ext uri="{BB962C8B-B14F-4D97-AF65-F5344CB8AC3E}">
        <p14:creationId xmlns:p14="http://schemas.microsoft.com/office/powerpoint/2010/main" val="3194646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函数通过参数结构描述的信息来插入列表项。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InsertItem(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lpszItem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InsertItem(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lpszItem,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nImage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：插入列表项位置的索引。</a:t>
            </a:r>
          </a:p>
        </p:txBody>
      </p:sp>
    </p:spTree>
    <p:extLst>
      <p:ext uri="{BB962C8B-B14F-4D97-AF65-F5344CB8AC3E}">
        <p14:creationId xmlns:p14="http://schemas.microsoft.com/office/powerpoint/2010/main" val="794938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这两个函数比较常用，因为满足了我们大部分的需求。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InsertItem(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nMask,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lpszItem,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nState,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nStateMask,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nImage,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LPARAM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lParam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这个函数参数与讲解的第一个函数中的结构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LVITEM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成员类似，不再介绍。</a:t>
            </a:r>
          </a:p>
        </p:txBody>
      </p:sp>
    </p:spTree>
    <p:extLst>
      <p:ext uri="{BB962C8B-B14F-4D97-AF65-F5344CB8AC3E}">
        <p14:creationId xmlns:p14="http://schemas.microsoft.com/office/powerpoint/2010/main" val="329896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SetImageList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，为列表控件分配一个图像列表，原型如下：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CImageList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SetImageList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CImageList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pImageList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nImageListType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endParaRPr lang="en-US" altLang="zh-CN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pImageList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：被分配的图像列表的指针。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函数返回先前分配的图像列表的指针。</a:t>
            </a:r>
          </a:p>
        </p:txBody>
      </p:sp>
    </p:spTree>
    <p:extLst>
      <p:ext uri="{BB962C8B-B14F-4D97-AF65-F5344CB8AC3E}">
        <p14:creationId xmlns:p14="http://schemas.microsoft.com/office/powerpoint/2010/main" val="240503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“登录”对话框</a:t>
            </a:r>
          </a:p>
        </p:txBody>
      </p:sp>
      <p:pic>
        <p:nvPicPr>
          <p:cNvPr id="3074" name="Picture 2" descr="SNAGHTML1196e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00808"/>
            <a:ext cx="4320480" cy="280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334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FindItem()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，查找包含指定字符的列表项，原型如下：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FindItem(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LVFINDINFO*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pFindInfo,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nStart = -1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nStart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：开始查找的列表项位置，可以指定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-1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，表示从列表项的第一项开始，查找时不包括指定的起始位置。</a:t>
            </a:r>
          </a:p>
        </p:txBody>
      </p:sp>
    </p:spTree>
    <p:extLst>
      <p:ext uri="{BB962C8B-B14F-4D97-AF65-F5344CB8AC3E}">
        <p14:creationId xmlns:p14="http://schemas.microsoft.com/office/powerpoint/2010/main" val="35688805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pFindInfo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：一个包含要查找项信息的结构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LVFINDINFO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，结构定义如下：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typedef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struct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tagLVFINDINFO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{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flags;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LPCTSTR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psz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LPARAM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lParam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POINT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UINT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vkDirection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}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LVFINDINFO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 *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LPFINDINFO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各成员含义如下：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flags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：执行查找的类型。例子会用到的值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LVFI_PARTIAL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表示列表项标签以参数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psz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指定的字符串起始，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LVFI_STRING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表示查找的依据是列表项的标签。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函数查找匹配列表项成功会返回列表项的索引，没找到时返回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-1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67478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DeleteItem()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，用来删除列表控件中指定的列表项，原型如下：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DeleteItem(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nItem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就是要删除的列表项的索引。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5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GetFirstSelectedItemPosition()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，用来获取被选中列表项的位置，原型如下：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POSITION GetFirstSelectedItemPosition( 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函数返回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NULL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表示没有列表项被选中。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GetNextSelectedItem()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，用来获取指定位置处列表项的索引，原型如下：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GetNextSelectedItem(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POSITION&amp;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pos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pos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既作为输入，也作为输出，可能来源于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GetFirstSelectedItemPosition()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或本身的调用，即聊友下一个列表项选择的位置。</a:t>
            </a:r>
          </a:p>
        </p:txBody>
      </p:sp>
    </p:spTree>
    <p:extLst>
      <p:ext uri="{BB962C8B-B14F-4D97-AF65-F5344CB8AC3E}">
        <p14:creationId xmlns:p14="http://schemas.microsoft.com/office/powerpoint/2010/main" val="2659362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7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GetNextItem()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，查找具有指定属性的列表项，原型如下：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GetNextItem(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nFlags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：开始查找的列表项位置，可以指定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-1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，表示从列表项的第一项开始，查找时不包括指定的起始位置。</a:t>
            </a:r>
          </a:p>
        </p:txBody>
      </p:sp>
    </p:spTree>
    <p:extLst>
      <p:ext uri="{BB962C8B-B14F-4D97-AF65-F5344CB8AC3E}">
        <p14:creationId xmlns:p14="http://schemas.microsoft.com/office/powerpoint/2010/main" val="2532681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8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InsertColumn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，用来往列表控件中插入新的一列，原型如下：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InsertColumn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nCol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const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LVCOLUMN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*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pColumn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InsertColumn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nCol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LPCTSTR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lpszColumnHeading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nFormat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LVCFMT_LEFT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nWidth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-1,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int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nSubItem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= -1 </a:t>
            </a:r>
          </a:p>
          <a:p>
            <a:pPr marR="0" lvl="0" rtl="0"/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nCol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：新列的索引号。</a:t>
            </a:r>
          </a:p>
        </p:txBody>
      </p:sp>
    </p:spTree>
    <p:extLst>
      <p:ext uri="{BB962C8B-B14F-4D97-AF65-F5344CB8AC3E}">
        <p14:creationId xmlns:p14="http://schemas.microsoft.com/office/powerpoint/2010/main" val="1301247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9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SetItemText()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，用来改变列表控件项或子项的标签，原型如下：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SetItemText(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nSubItem,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LPCTSTR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lpszText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nItem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：列表项所在的行。</a:t>
            </a:r>
          </a:p>
        </p:txBody>
      </p:sp>
    </p:spTree>
    <p:extLst>
      <p:ext uri="{BB962C8B-B14F-4D97-AF65-F5344CB8AC3E}">
        <p14:creationId xmlns:p14="http://schemas.microsoft.com/office/powerpoint/2010/main" val="106433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DeleteAllItems()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，用于删除所有的列表项，原型如下：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BOOL DeleteAllItems( );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函数返回非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表示操作成功。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GetItemCount()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，用于获取列表控件列表项总数，原型如下：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GetItemCount( ) const;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函数返回列表项总数。</a:t>
            </a:r>
          </a:p>
        </p:txBody>
      </p:sp>
    </p:spTree>
    <p:extLst>
      <p:ext uri="{BB962C8B-B14F-4D97-AF65-F5344CB8AC3E}">
        <p14:creationId xmlns:p14="http://schemas.microsoft.com/office/powerpoint/2010/main" val="3020797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使用方法举例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）建立基于对话框的应用程序，命名为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ListCtrl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，设计对话框界面如图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12.26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308468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12.26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对话框界面设计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373216"/>
            <a:ext cx="8579296" cy="1152128"/>
          </a:xfrm>
        </p:spPr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其中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IDC_LIST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的列表控件的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styles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Report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ID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IDC_LIST2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的列表控件的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styles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Small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Icon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12.27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280987"/>
              </p:ext>
            </p:extLst>
          </p:nvPr>
        </p:nvGraphicFramePr>
        <p:xfrm>
          <a:off x="1331640" y="1340768"/>
          <a:ext cx="6408712" cy="3961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Visio" r:id="rId3" imgW="7508600" imgH="4623611" progId="Visio.Drawing.11">
                  <p:embed/>
                </p:oleObj>
              </mc:Choice>
              <mc:Fallback>
                <p:oleObj name="Visio" r:id="rId3" imgW="7508600" imgH="462361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340768"/>
                        <a:ext cx="6408712" cy="39612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208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列表控件属性对话框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365104"/>
            <a:ext cx="8579296" cy="2160240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）分别为两个列表控件添加成员变量，如表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646780"/>
              </p:ext>
            </p:extLst>
          </p:nvPr>
        </p:nvGraphicFramePr>
        <p:xfrm>
          <a:off x="842930" y="1412776"/>
          <a:ext cx="7473486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Visio" r:id="rId3" imgW="7109662" imgH="2665649" progId="Visio.Drawing.11">
                  <p:embed/>
                </p:oleObj>
              </mc:Choice>
              <mc:Fallback>
                <p:oleObj name="Visio" r:id="rId3" imgW="7109662" imgH="266564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30" y="1412776"/>
                        <a:ext cx="7473486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37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12.1.3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聊天对话框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成功登录聊天室的话就可以开始聊天了，如图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20873518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表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列表控件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ID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与变量名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573016"/>
            <a:ext cx="8579296" cy="2952328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为工程插入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个图标资源，如图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12.28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所示，图标的大小是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*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52977"/>
              </p:ext>
            </p:extLst>
          </p:nvPr>
        </p:nvGraphicFramePr>
        <p:xfrm>
          <a:off x="2771800" y="1579039"/>
          <a:ext cx="3414687" cy="1489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8229"/>
                <a:gridCol w="1138229"/>
                <a:gridCol w="1138229"/>
              </a:tblGrid>
              <a:tr h="492867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控件</a:t>
                      </a:r>
                      <a:r>
                        <a:rPr lang="en-US" sz="1100">
                          <a:effectLst/>
                        </a:rPr>
                        <a:t>ID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类型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>
                          <a:effectLst/>
                        </a:rPr>
                        <a:t>变量名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8527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IDC_LIST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CListCtrl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m_list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98527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IDC_LIST2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CListCtrl</a:t>
                      </a:r>
                      <a:endParaRPr lang="zh-CN" sz="1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m_list2</a:t>
                      </a:r>
                      <a:endParaRPr lang="zh-CN" sz="1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783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12.28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插入的图标资源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3068960"/>
            <a:ext cx="8579296" cy="3456384"/>
          </a:xfrm>
        </p:spPr>
        <p:txBody>
          <a:bodyPr>
            <a:normAutofit fontScale="92500"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在工程的初始化函数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OnInitDialog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中，添加代码如下：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其中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m_imagelist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是类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CListCtrlDlg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的保护成员，如下：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初始化函数</a:t>
            </a:r>
            <a:r>
              <a:rPr lang="en-US" altLang="zh-CN" b="0" i="0" u="none" strike="noStrike" baseline="0" dirty="0" err="1" smtClean="0">
                <a:latin typeface="Times New Roman"/>
                <a:ea typeface="华文新魏"/>
              </a:rPr>
              <a:t>OnInitDialog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()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创建了图像列表，并向其中添加了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个图标，将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个列表控件与图像列表建立了关联后，又设置了样式为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Report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的列表控件的标题头，效果如图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12.29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307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92" y="1556792"/>
            <a:ext cx="652596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368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12.29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工程初始化效果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964256"/>
              </p:ext>
            </p:extLst>
          </p:nvPr>
        </p:nvGraphicFramePr>
        <p:xfrm>
          <a:off x="1619672" y="1484784"/>
          <a:ext cx="5904656" cy="434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Visio" r:id="rId3" imgW="5591327" imgH="4114260" progId="Visio.Drawing.11">
                  <p:embed/>
                </p:oleObj>
              </mc:Choice>
              <mc:Fallback>
                <p:oleObj name="Visio" r:id="rId3" imgW="5591327" imgH="41142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484784"/>
                        <a:ext cx="5904656" cy="4349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3693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）为类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CListCtrlDlg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添加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个保护的成员变量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count1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count2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并在类的构造函数中完成初始化，如下：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给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个名称都是“添加新项”的按钮编写单击的响应函数，如下：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响应函数为列表控件的“头像”列插入了循环的图像，为“名称”列插入了规范命名的字符串。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这个响应函数更简单，只用了一个函数就完成了循环图像和规范字符串的插入。它们的运行效果如图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12.30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14207696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12.30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“添加新项”按钮的运行效果图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5661248"/>
            <a:ext cx="8579296" cy="864096"/>
          </a:xfrm>
        </p:spPr>
        <p:txBody>
          <a:bodyPr>
            <a:normAutofit fontScale="92500"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如果代码中缺少图像循环的机制，不断单击“添加新项”按钮的结果是耗尽所有图像资源。如图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12.31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236243"/>
              </p:ext>
            </p:extLst>
          </p:nvPr>
        </p:nvGraphicFramePr>
        <p:xfrm>
          <a:off x="2123728" y="1268759"/>
          <a:ext cx="4824536" cy="427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Visio" r:id="rId3" imgW="5105535" imgH="4514174" progId="Visio.Drawing.11">
                  <p:embed/>
                </p:oleObj>
              </mc:Choice>
              <mc:Fallback>
                <p:oleObj name="Visio" r:id="rId3" imgW="5105535" imgH="45141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1268759"/>
                        <a:ext cx="4824536" cy="4271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8235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12.31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插入的新项不完整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98524"/>
              </p:ext>
            </p:extLst>
          </p:nvPr>
        </p:nvGraphicFramePr>
        <p:xfrm>
          <a:off x="1691680" y="1340767"/>
          <a:ext cx="5616624" cy="4805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Visio" r:id="rId3" imgW="5267645" imgH="4514174" progId="Visio.Drawing.11">
                  <p:embed/>
                </p:oleObj>
              </mc:Choice>
              <mc:Fallback>
                <p:oleObj name="Visio" r:id="rId3" imgW="5267645" imgH="45141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340767"/>
                        <a:ext cx="5616624" cy="4805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4981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）“删除指定项”按钮被设计的功能是，当选中列表控件中的某一项，再单击按钮的时候被选中的列表项会被删除，响应函数编写如下：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可以看出，当没有列表项被选中的时候，单击按钮不会有任何反应。编写“删除项”按钮的消息响应函数如下：</a:t>
            </a:r>
          </a:p>
          <a:p>
            <a:pPr marR="0" lvl="0" rtl="0"/>
            <a:endParaRPr lang="zh-CN" altLang="en-US" b="0" i="0" u="none" strike="noStrike" baseline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“删除项”按钮完成的操作与“删除指定项”按钮完成的操作不同，它会逆序删除列表中已有的项。两个按钮的单击效果如图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12.32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9794967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12.32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删除列表项的运行效果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471947"/>
              </p:ext>
            </p:extLst>
          </p:nvPr>
        </p:nvGraphicFramePr>
        <p:xfrm>
          <a:off x="1232475" y="1412776"/>
          <a:ext cx="6651893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Visio" r:id="rId3" imgW="7967430" imgH="5090394" progId="Visio.Drawing.11">
                  <p:embed/>
                </p:oleObj>
              </mc:Choice>
              <mc:Fallback>
                <p:oleObj name="Visio" r:id="rId3" imgW="7967430" imgH="509039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475" y="1412776"/>
                        <a:ext cx="6651893" cy="42484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291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5</a:t>
            </a:r>
            <a:r>
              <a:rPr lang="zh-CN" altLang="en-US" dirty="0">
                <a:latin typeface="Times New Roman"/>
                <a:ea typeface="华文新魏"/>
              </a:rPr>
              <a:t>）对于对话框左面的列表框，我们添加“双击”的响应函数，如下：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函数会在弹出的对话框中显示选中的列表项位置。与左面的列表框不同，我们为右边的列表框添加“单击”的响应函数，原理甚至是代码都是一样的，只是响应的时机不同而已，代码如下：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“单击”和“双击”两个列表框的运行效果如图</a:t>
            </a:r>
            <a:r>
              <a:rPr lang="en-US" altLang="zh-CN" dirty="0">
                <a:latin typeface="Times New Roman"/>
                <a:ea typeface="华文新魏"/>
              </a:rPr>
              <a:t>12.33</a:t>
            </a:r>
            <a:r>
              <a:rPr lang="zh-CN" altLang="en-US" dirty="0">
                <a:latin typeface="Times New Roman"/>
                <a:ea typeface="华文新魏"/>
              </a:rPr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604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12.33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列表框“单”、“双”击事件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797152"/>
            <a:ext cx="8579296" cy="1728192"/>
          </a:xfrm>
        </p:spPr>
        <p:txBody>
          <a:bodyPr>
            <a:normAutofit fontScale="92500" lnSpcReduction="1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6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）添加最大的按钮，“清空列表”按钮单击事件的响应函数，如下：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函数同时清空了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2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个列表框中的所有列表项。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23688"/>
              </p:ext>
            </p:extLst>
          </p:nvPr>
        </p:nvGraphicFramePr>
        <p:xfrm>
          <a:off x="1475656" y="1268760"/>
          <a:ext cx="6120680" cy="3495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Visio" r:id="rId3" imgW="7896748" imgH="4514174" progId="Visio.Drawing.11">
                  <p:embed/>
                </p:oleObj>
              </mc:Choice>
              <mc:Fallback>
                <p:oleObj name="Visio" r:id="rId3" imgW="7896748" imgH="45141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268760"/>
                        <a:ext cx="6120680" cy="3495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8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  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聊天对话框</a:t>
            </a:r>
          </a:p>
        </p:txBody>
      </p:sp>
      <p:pic>
        <p:nvPicPr>
          <p:cNvPr id="4098" name="Picture 2" descr="SNAGHTML1251cf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5328592" cy="390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5595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12.4.4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图像组合框控件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组合框我们很常用，但是对于图像组合框就显得陌生了许多，它们实现效果的不同在于组合框只能插入文本，而图像组合框还可以插入图像。简单来说图像组合框是个功能给扩展了的组合框，它提供了对图像列表的支持。它在工具箱的右下角，名称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Extend Combo Box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，在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MFC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中封装的类是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CComboBoxEx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092031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常用成员函数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InsertItem()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，用来向图像组合框中插入项，原型如下：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InsertItem(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const COMBOBOXEXITEM*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pCBItem 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);</a:t>
            </a:r>
            <a:endParaRPr lang="zh-CN" altLang="en-US" b="0" i="0" u="none" strike="noStrike" baseline="0" smtClean="0">
              <a:latin typeface="Times New Roman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37436217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endParaRPr lang="zh-CN" altLang="en-US" b="0" i="0" u="none" strike="noStrike" kern="1800" baseline="0" smtClean="0">
              <a:latin typeface="Times New Roman"/>
              <a:ea typeface="楷体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参数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pCBItem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是结构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COMBOBOXEXITEM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的常指针变量，结构的定义如下：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typedef struct {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UINT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mask;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INT_PTR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iItem;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LPTSTR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pszText;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cchTextMax;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iImage;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iSelectedImage;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iOverlay;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int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iIndent;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  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LPARAM 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		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lParam;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}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 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COMBOBOXEXITEM, *PCOMBOBOXEXITEM;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各结构成员含义如下：</a:t>
            </a:r>
          </a:p>
          <a:p>
            <a:pPr marR="0" lvl="0" rtl="0"/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mask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：一些位标志。用来指定结构中的哪些属性或操作是可用的，必须填充。</a:t>
            </a:r>
          </a:p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若函数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InsertItem()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插入项成功，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InsertItem()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会返回插入项的索引，即位置。</a:t>
            </a:r>
          </a:p>
        </p:txBody>
      </p:sp>
    </p:spTree>
    <p:extLst>
      <p:ext uri="{BB962C8B-B14F-4D97-AF65-F5344CB8AC3E}">
        <p14:creationId xmlns:p14="http://schemas.microsoft.com/office/powerpoint/2010/main" val="13934109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2.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使用方法举例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）建立基于对话框的应用程序，命名为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ComboExCtrl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，设计对话框界面如图</a:t>
            </a:r>
            <a:r>
              <a:rPr lang="en-US" altLang="zh-CN" b="0" i="0" u="none" strike="noStrike" baseline="0" smtClean="0">
                <a:latin typeface="Times New Roman"/>
                <a:ea typeface="华文新魏"/>
              </a:rPr>
              <a:t>12.34</a:t>
            </a:r>
            <a:r>
              <a:rPr lang="zh-CN" altLang="en-US" b="0" i="0" u="none" strike="noStrike" baseline="0" smtClean="0">
                <a:latin typeface="Times New Roman"/>
                <a:ea typeface="华文新魏"/>
              </a:rPr>
              <a:t>所示。</a:t>
            </a:r>
          </a:p>
        </p:txBody>
      </p:sp>
    </p:spTree>
    <p:extLst>
      <p:ext uri="{BB962C8B-B14F-4D97-AF65-F5344CB8AC3E}">
        <p14:creationId xmlns:p14="http://schemas.microsoft.com/office/powerpoint/2010/main" val="3170377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12.34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对话框界面设计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23122"/>
              </p:ext>
            </p:extLst>
          </p:nvPr>
        </p:nvGraphicFramePr>
        <p:xfrm>
          <a:off x="1547664" y="1550153"/>
          <a:ext cx="6048672" cy="379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Visio" r:id="rId3" imgW="4891096" imgH="3066645" progId="Visio.Drawing.11">
                  <p:embed/>
                </p:oleObj>
              </mc:Choice>
              <mc:Fallback>
                <p:oleObj name="Visio" r:id="rId3" imgW="4891096" imgH="30666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550153"/>
                        <a:ext cx="6048672" cy="37975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34509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zh-CN" altLang="en-US" dirty="0">
                <a:latin typeface="Times New Roman"/>
                <a:ea typeface="华文新魏"/>
              </a:rPr>
              <a:t>为图像组合框添加成员变量</a:t>
            </a:r>
            <a:r>
              <a:rPr lang="en-US" altLang="zh-CN" dirty="0" err="1">
                <a:latin typeface="Times New Roman"/>
                <a:ea typeface="华文新魏"/>
              </a:rPr>
              <a:t>m_comboEx</a:t>
            </a:r>
            <a:r>
              <a:rPr lang="zh-CN" altLang="en-US" dirty="0">
                <a:latin typeface="Times New Roman"/>
                <a:ea typeface="华文新魏"/>
              </a:rPr>
              <a:t>，类型为</a:t>
            </a:r>
            <a:r>
              <a:rPr lang="en-US" altLang="zh-CN" dirty="0" err="1">
                <a:latin typeface="Times New Roman"/>
                <a:ea typeface="华文新魏"/>
              </a:rPr>
              <a:t>CComboBoxEx</a:t>
            </a:r>
            <a:r>
              <a:rPr lang="zh-CN" altLang="en-US" dirty="0">
                <a:latin typeface="Times New Roman"/>
                <a:ea typeface="华文新魏"/>
              </a:rPr>
              <a:t>，同样导入</a:t>
            </a:r>
            <a:r>
              <a:rPr lang="en-US" altLang="zh-CN" dirty="0">
                <a:latin typeface="Times New Roman"/>
                <a:ea typeface="华文新魏"/>
              </a:rPr>
              <a:t>12.4.3</a:t>
            </a:r>
            <a:r>
              <a:rPr lang="zh-CN" altLang="en-US" dirty="0">
                <a:latin typeface="Times New Roman"/>
                <a:ea typeface="华文新魏"/>
              </a:rPr>
              <a:t>小节用到的</a:t>
            </a:r>
            <a:r>
              <a:rPr lang="en-US" altLang="zh-CN" dirty="0">
                <a:latin typeface="Times New Roman"/>
                <a:ea typeface="华文新魏"/>
              </a:rPr>
              <a:t>6</a:t>
            </a:r>
            <a:r>
              <a:rPr lang="zh-CN" altLang="en-US" dirty="0">
                <a:latin typeface="Times New Roman"/>
                <a:ea typeface="华文新魏"/>
              </a:rPr>
              <a:t>个图标图像。</a:t>
            </a:r>
          </a:p>
          <a:p>
            <a:pPr lvl="0"/>
            <a:r>
              <a:rPr lang="zh-CN" altLang="en-US" dirty="0">
                <a:latin typeface="Times New Roman"/>
                <a:ea typeface="华文新魏"/>
              </a:rPr>
              <a:t>（</a:t>
            </a:r>
            <a:r>
              <a:rPr lang="en-US" altLang="zh-CN" dirty="0">
                <a:latin typeface="Times New Roman"/>
                <a:ea typeface="华文新魏"/>
              </a:rPr>
              <a:t>2</a:t>
            </a:r>
            <a:r>
              <a:rPr lang="zh-CN" altLang="en-US" dirty="0">
                <a:latin typeface="Times New Roman"/>
                <a:ea typeface="华文新魏"/>
              </a:rPr>
              <a:t>）在对话框的初始化函数中添加代码，如下：</a:t>
            </a:r>
          </a:p>
          <a:p>
            <a:pPr lvl="0"/>
            <a:endParaRPr lang="zh-CN" altLang="en-US" dirty="0">
              <a:latin typeface="Times New Roman"/>
              <a:ea typeface="华文新魏"/>
            </a:endParaRPr>
          </a:p>
          <a:p>
            <a:pPr lvl="0"/>
            <a:r>
              <a:rPr lang="en-US" altLang="zh-CN" dirty="0" err="1">
                <a:latin typeface="Times New Roman"/>
                <a:ea typeface="华文新魏"/>
              </a:rPr>
              <a:t>m_imagelist</a:t>
            </a:r>
            <a:r>
              <a:rPr lang="zh-CN" altLang="en-US" dirty="0">
                <a:latin typeface="Times New Roman"/>
                <a:ea typeface="华文新魏"/>
              </a:rPr>
              <a:t>是定义在类</a:t>
            </a:r>
            <a:r>
              <a:rPr lang="en-US" altLang="zh-CN" dirty="0" err="1">
                <a:latin typeface="Times New Roman"/>
                <a:ea typeface="华文新魏"/>
              </a:rPr>
              <a:t>CComboExCtrlDlg</a:t>
            </a:r>
            <a:r>
              <a:rPr lang="zh-CN" altLang="en-US" dirty="0">
                <a:latin typeface="Times New Roman"/>
                <a:ea typeface="华文新魏"/>
              </a:rPr>
              <a:t>中的保护成员变量，类型为</a:t>
            </a:r>
            <a:r>
              <a:rPr lang="en-US" altLang="zh-CN" dirty="0" err="1">
                <a:latin typeface="Times New Roman"/>
                <a:ea typeface="华文新魏"/>
              </a:rPr>
              <a:t>CImageList</a:t>
            </a:r>
            <a:r>
              <a:rPr lang="zh-CN" altLang="en-US" dirty="0">
                <a:latin typeface="Times New Roman"/>
                <a:ea typeface="华文新魏"/>
              </a:rPr>
              <a:t>。函数</a:t>
            </a:r>
            <a:r>
              <a:rPr lang="en-US" altLang="zh-CN" dirty="0" err="1">
                <a:latin typeface="Times New Roman"/>
                <a:ea typeface="华文新魏"/>
              </a:rPr>
              <a:t>OnInitDialog</a:t>
            </a:r>
            <a:r>
              <a:rPr lang="en-US" altLang="zh-CN" dirty="0">
                <a:latin typeface="Times New Roman"/>
                <a:ea typeface="华文新魏"/>
              </a:rPr>
              <a:t>()</a:t>
            </a:r>
            <a:r>
              <a:rPr lang="zh-CN" altLang="en-US" dirty="0">
                <a:latin typeface="Times New Roman"/>
                <a:ea typeface="华文新魏"/>
              </a:rPr>
              <a:t>首先将</a:t>
            </a:r>
            <a:r>
              <a:rPr lang="en-US" altLang="zh-CN" dirty="0">
                <a:latin typeface="Times New Roman"/>
                <a:ea typeface="华文新魏"/>
              </a:rPr>
              <a:t>6</a:t>
            </a:r>
            <a:r>
              <a:rPr lang="zh-CN" altLang="en-US" dirty="0">
                <a:latin typeface="Times New Roman"/>
                <a:ea typeface="华文新魏"/>
              </a:rPr>
              <a:t>个图标资源插入到图像列表中，然后将图像列表与图像组合框联系起来，最后给图像组合框插入了</a:t>
            </a:r>
            <a:r>
              <a:rPr lang="en-US" altLang="zh-CN" dirty="0">
                <a:latin typeface="Times New Roman"/>
                <a:ea typeface="华文新魏"/>
              </a:rPr>
              <a:t>6</a:t>
            </a:r>
            <a:r>
              <a:rPr lang="zh-CN" altLang="en-US" dirty="0">
                <a:latin typeface="Times New Roman"/>
                <a:ea typeface="华文新魏"/>
              </a:rPr>
              <a:t>个包含图像和标签的项。如图</a:t>
            </a:r>
            <a:r>
              <a:rPr lang="en-US" altLang="zh-CN" dirty="0">
                <a:latin typeface="Times New Roman"/>
                <a:ea typeface="华文新魏"/>
              </a:rPr>
              <a:t>12.35</a:t>
            </a:r>
            <a:r>
              <a:rPr lang="zh-CN" altLang="en-US" dirty="0">
                <a:latin typeface="Times New Roman"/>
                <a:ea typeface="华文新魏"/>
              </a:rPr>
              <a:t>所示。单击组合框的小黑三角，弹出所有的项，如图</a:t>
            </a:r>
            <a:r>
              <a:rPr lang="en-US" altLang="zh-CN" dirty="0">
                <a:latin typeface="Times New Roman"/>
                <a:ea typeface="华文新魏"/>
              </a:rPr>
              <a:t>12.36</a:t>
            </a:r>
            <a:r>
              <a:rPr lang="zh-CN" altLang="en-US" dirty="0">
                <a:latin typeface="Times New Roman"/>
                <a:ea typeface="华文新魏"/>
              </a:rPr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194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12.35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运行程序</a:t>
            </a:r>
          </a:p>
        </p:txBody>
      </p:sp>
      <p:pic>
        <p:nvPicPr>
          <p:cNvPr id="37890" name="Picture 2" descr="SNAGHTML14213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56792"/>
            <a:ext cx="4104456" cy="41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5123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12.36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单击图像组合框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797152"/>
            <a:ext cx="8579296" cy="1728192"/>
          </a:xfrm>
        </p:spPr>
        <p:txBody>
          <a:bodyPr/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提醒：不仅需要为各项设置图像和标签，还要设置被选中时的图像，否则图像组合框的表现会比较奇怪，如图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12.37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pic>
        <p:nvPicPr>
          <p:cNvPr id="38914" name="Picture 2" descr="SNAGHTML142ce6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68196"/>
            <a:ext cx="3240360" cy="32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60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12.37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比较奇怪的图像组合框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520" y="4941168"/>
            <a:ext cx="8579296" cy="1584176"/>
          </a:xfrm>
        </p:spPr>
        <p:txBody>
          <a:bodyPr>
            <a:normAutofit fontScale="77500" lnSpcReduction="20000"/>
          </a:bodyPr>
          <a:lstStyle/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（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3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）添加“获取当前的选择”按钮被单击的响应函数，如下：</a:t>
            </a:r>
          </a:p>
          <a:p>
            <a:pPr marR="0" lvl="0" rtl="0"/>
            <a:endParaRPr lang="zh-CN" altLang="en-US" b="0" i="0" u="none" strike="noStrike" baseline="0" dirty="0" smtClean="0">
              <a:latin typeface="Times New Roman"/>
              <a:ea typeface="华文新魏"/>
            </a:endParaRPr>
          </a:p>
          <a:p>
            <a:pPr marR="0" lvl="0" rtl="0"/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函数会获取聊友单击的项，并用信息对话框显示出来，如图</a:t>
            </a:r>
            <a:r>
              <a:rPr lang="en-US" altLang="zh-CN" b="0" i="0" u="none" strike="noStrike" baseline="0" dirty="0" smtClean="0">
                <a:latin typeface="Times New Roman"/>
                <a:ea typeface="华文新魏"/>
              </a:rPr>
              <a:t>12.38</a:t>
            </a:r>
            <a:r>
              <a:rPr lang="zh-CN" altLang="en-US" b="0" i="0" u="none" strike="noStrike" baseline="0" dirty="0" smtClean="0">
                <a:latin typeface="Times New Roman"/>
                <a:ea typeface="华文新魏"/>
              </a:rPr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487844"/>
              </p:ext>
            </p:extLst>
          </p:nvPr>
        </p:nvGraphicFramePr>
        <p:xfrm>
          <a:off x="1120206" y="1412776"/>
          <a:ext cx="6836170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Visio" r:id="rId3" imgW="6426425" imgH="3171487" progId="Visio.Drawing.11">
                  <p:embed/>
                </p:oleObj>
              </mc:Choice>
              <mc:Fallback>
                <p:oleObj name="Visio" r:id="rId3" imgW="6426425" imgH="31714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206" y="1412776"/>
                        <a:ext cx="6836170" cy="3384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209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图</a:t>
            </a:r>
            <a:r>
              <a:rPr lang="en-US" altLang="zh-CN" b="0" i="0" u="none" strike="noStrike" kern="1800" baseline="0" smtClean="0">
                <a:latin typeface="Times New Roman"/>
                <a:ea typeface="楷体"/>
              </a:rPr>
              <a:t>12.38</a:t>
            </a:r>
            <a:r>
              <a:rPr lang="zh-CN" altLang="en-US" b="0" i="0" u="none" strike="noStrike" kern="1800" baseline="0" smtClean="0">
                <a:latin typeface="Times New Roman"/>
                <a:ea typeface="楷体"/>
              </a:rPr>
              <a:t>  单击按钮运行效果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87225"/>
              </p:ext>
            </p:extLst>
          </p:nvPr>
        </p:nvGraphicFramePr>
        <p:xfrm>
          <a:off x="1092324" y="1412776"/>
          <a:ext cx="6936060" cy="4165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Visio" r:id="rId3" imgW="5266566" imgH="3171487" progId="Visio.Drawing.11">
                  <p:embed/>
                </p:oleObj>
              </mc:Choice>
              <mc:Fallback>
                <p:oleObj name="Visio" r:id="rId3" imgW="5266566" imgH="31714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324" y="1412776"/>
                        <a:ext cx="6936060" cy="41652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72700"/>
      </p:ext>
    </p:extLst>
  </p:cSld>
  <p:clrMapOvr>
    <a:masterClrMapping/>
  </p:clrMapOvr>
</p:sld>
</file>

<file path=ppt/theme/theme1.xml><?xml version="1.0" encoding="utf-8"?>
<a:theme xmlns:a="http://schemas.openxmlformats.org/drawingml/2006/main" name="模版1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模版1</Template>
  <TotalTime>20</TotalTime>
  <Words>5871</Words>
  <Application>Microsoft Office PowerPoint</Application>
  <PresentationFormat>全屏显示(4:3)</PresentationFormat>
  <Paragraphs>634</Paragraphs>
  <Slides>141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3" baseType="lpstr">
      <vt:lpstr>模版1</vt:lpstr>
      <vt:lpstr>Microsoft Visio Drawing</vt:lpstr>
      <vt:lpstr>第12章  聊天室</vt:lpstr>
      <vt:lpstr>12.1  聊天室功能简介</vt:lpstr>
      <vt:lpstr>12.1.1  开启聊天室服务器</vt:lpstr>
      <vt:lpstr>图12.1  聊天室服务器</vt:lpstr>
      <vt:lpstr>图12.2  服务器开启成功</vt:lpstr>
      <vt:lpstr>12.1.2  登录聊天室</vt:lpstr>
      <vt:lpstr>图12.3  “登录”对话框</vt:lpstr>
      <vt:lpstr>12.1.3  聊天对话框</vt:lpstr>
      <vt:lpstr>图12.4  聊天对话框</vt:lpstr>
      <vt:lpstr>PowerPoint 演示文稿</vt:lpstr>
      <vt:lpstr>图12.5  私聊</vt:lpstr>
      <vt:lpstr>图12.6  聊天室服务器</vt:lpstr>
      <vt:lpstr>12.2  CSocket简介</vt:lpstr>
      <vt:lpstr>12.2.1  创建socket</vt:lpstr>
      <vt:lpstr>12.2.2  侦听连接请求</vt:lpstr>
      <vt:lpstr>12.2.3  接受连接请求</vt:lpstr>
      <vt:lpstr>PowerPoint 演示文稿</vt:lpstr>
      <vt:lpstr>PowerPoint 演示文稿</vt:lpstr>
      <vt:lpstr>12.2.4  发送信息</vt:lpstr>
      <vt:lpstr>12.2.5  接收信息</vt:lpstr>
      <vt:lpstr>12.3  我们约定个协议</vt:lpstr>
      <vt:lpstr>1.聊友初次加入聊天室</vt:lpstr>
      <vt:lpstr>2.已登录聊友信息</vt:lpstr>
      <vt:lpstr>3.群聊信息</vt:lpstr>
      <vt:lpstr>4.私聊信息</vt:lpstr>
      <vt:lpstr>5.聊友退出聊天室</vt:lpstr>
      <vt:lpstr>12.4  灵活可靠的控件</vt:lpstr>
      <vt:lpstr>12.4.1  位图按钮</vt:lpstr>
      <vt:lpstr>1.在窗口的客户区中</vt:lpstr>
      <vt:lpstr>图12.7  向导对话框的设置</vt:lpstr>
      <vt:lpstr>图12.8  按钮位图</vt:lpstr>
      <vt:lpstr>PowerPoint 演示文稿</vt:lpstr>
      <vt:lpstr>PowerPoint 演示文稿</vt:lpstr>
      <vt:lpstr>PowerPoint 演示文稿</vt:lpstr>
      <vt:lpstr>图12.9  添加菜单项</vt:lpstr>
      <vt:lpstr>图12.10  用ClassWizard添加事件处理函数</vt:lpstr>
      <vt:lpstr>图12.11  程序的运行效果</vt:lpstr>
      <vt:lpstr>2.在对话框中</vt:lpstr>
      <vt:lpstr>图12.12  对话框设计</vt:lpstr>
      <vt:lpstr>图12.13  设置按钮的自绘属性</vt:lpstr>
      <vt:lpstr>图12.14  修改位图ID</vt:lpstr>
      <vt:lpstr>PowerPoint 演示文稿</vt:lpstr>
      <vt:lpstr>图12.15  程序运行效果</vt:lpstr>
      <vt:lpstr>12.4.2  IP编辑框</vt:lpstr>
      <vt:lpstr>图12.16  IP编辑框控件</vt:lpstr>
      <vt:lpstr>1.常用成员函数</vt:lpstr>
      <vt:lpstr>图12.17  IP控件的域</vt:lpstr>
      <vt:lpstr>PowerPoint 演示文稿</vt:lpstr>
      <vt:lpstr>PowerPoint 演示文稿</vt:lpstr>
      <vt:lpstr>表1  dwAddress各个位与域的对应关系</vt:lpstr>
      <vt:lpstr>PowerPoint 演示文稿</vt:lpstr>
      <vt:lpstr>PowerPoint 演示文稿</vt:lpstr>
      <vt:lpstr>PowerPoint 演示文稿</vt:lpstr>
      <vt:lpstr>2.使用方法举例</vt:lpstr>
      <vt:lpstr>图12.18  工程向导设置</vt:lpstr>
      <vt:lpstr>图12.19  对话框界面设计</vt:lpstr>
      <vt:lpstr>图12.20  添加成员变量</vt:lpstr>
      <vt:lpstr>PowerPoint 演示文稿</vt:lpstr>
      <vt:lpstr>图12.21  没填写IP就单击按钮</vt:lpstr>
      <vt:lpstr>图12.22  信息填写不全就单击按钮</vt:lpstr>
      <vt:lpstr>图12.23  准确填写IP后单击按钮</vt:lpstr>
      <vt:lpstr>图12.24  重写IP</vt:lpstr>
      <vt:lpstr>12.4.3  列表控件</vt:lpstr>
      <vt:lpstr>图12.25  列表控件及其4中样式</vt:lpstr>
      <vt:lpstr>1.常用成员函数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2.使用方法举例</vt:lpstr>
      <vt:lpstr>图12.26  对话框界面设计</vt:lpstr>
      <vt:lpstr>图12.27  列表控件属性对话框</vt:lpstr>
      <vt:lpstr>表2  列表控件ID与变量名</vt:lpstr>
      <vt:lpstr>图12.28  插入的图标资源</vt:lpstr>
      <vt:lpstr>图12.29  工程初始化效果</vt:lpstr>
      <vt:lpstr>PowerPoint 演示文稿</vt:lpstr>
      <vt:lpstr>图12.30  “添加新项”按钮的运行效果图</vt:lpstr>
      <vt:lpstr>图12.31  插入的新项不完整</vt:lpstr>
      <vt:lpstr>PowerPoint 演示文稿</vt:lpstr>
      <vt:lpstr>图12.32  删除列表项的运行效果</vt:lpstr>
      <vt:lpstr>PowerPoint 演示文稿</vt:lpstr>
      <vt:lpstr>图12.33  列表框“单”、“双”击事件</vt:lpstr>
      <vt:lpstr>12.4.4  图像组合框控件</vt:lpstr>
      <vt:lpstr>1.常用成员函数</vt:lpstr>
      <vt:lpstr>PowerPoint 演示文稿</vt:lpstr>
      <vt:lpstr>2.使用方法举例</vt:lpstr>
      <vt:lpstr>图12.34  对话框界面设计</vt:lpstr>
      <vt:lpstr>PowerPoint 演示文稿</vt:lpstr>
      <vt:lpstr>图12.35  运行程序</vt:lpstr>
      <vt:lpstr>图12.36  单击图像组合框</vt:lpstr>
      <vt:lpstr>图12.37  比较奇怪的图像组合框</vt:lpstr>
      <vt:lpstr>图12.38  单击按钮运行效果</vt:lpstr>
      <vt:lpstr>12.5  聊天室服务器</vt:lpstr>
      <vt:lpstr>12.5.1  聊天室服务器界面设计</vt:lpstr>
      <vt:lpstr>图12.39  对话框设计</vt:lpstr>
      <vt:lpstr>图12.40  控件样式设置</vt:lpstr>
      <vt:lpstr>图12.41  添加关联变量</vt:lpstr>
      <vt:lpstr>图12.42  服务器背景</vt:lpstr>
      <vt:lpstr>图12.43  按钮位图</vt:lpstr>
      <vt:lpstr>12.5.2  添加套接字类</vt:lpstr>
      <vt:lpstr>图12.44  添加新类CMySocket</vt:lpstr>
      <vt:lpstr>图12.45  重载父类虚函数</vt:lpstr>
      <vt:lpstr>12.5.3  服务器功能实现</vt:lpstr>
      <vt:lpstr>1.设置背景和按钮位图</vt:lpstr>
      <vt:lpstr>图12.46  添加消息响应函数</vt:lpstr>
      <vt:lpstr>2.开启服务器</vt:lpstr>
      <vt:lpstr>3.自定义消息的响应</vt:lpstr>
      <vt:lpstr>PowerPoint 演示文稿</vt:lpstr>
      <vt:lpstr>PowerPoint 演示文稿</vt:lpstr>
      <vt:lpstr>PowerPoint 演示文稿</vt:lpstr>
      <vt:lpstr>图12.47  解析函数功能分解</vt:lpstr>
      <vt:lpstr>PowerPoint 演示文稿</vt:lpstr>
      <vt:lpstr>PowerPoint 演示文稿</vt:lpstr>
      <vt:lpstr>PowerPoint 演示文稿</vt:lpstr>
      <vt:lpstr>12.6  聊天室客户端</vt:lpstr>
      <vt:lpstr>12.6.1  聊天室客户端界面设计</vt:lpstr>
      <vt:lpstr>图12.48  聊天窗体界面设计</vt:lpstr>
      <vt:lpstr>图12.49  控件样式设置</vt:lpstr>
      <vt:lpstr>图12.50  关联变量</vt:lpstr>
      <vt:lpstr>图12.51  “登录”对话框界面设计</vt:lpstr>
      <vt:lpstr>图12.52  关联变量</vt:lpstr>
      <vt:lpstr>图12.53  “登录”对话框和主对话框背景图</vt:lpstr>
      <vt:lpstr>图12.54  按钮位图</vt:lpstr>
      <vt:lpstr>12.6.2  添加套接字类</vt:lpstr>
      <vt:lpstr>12.6.3  客户端功能实现</vt:lpstr>
      <vt:lpstr>1.“登录”对话框</vt:lpstr>
      <vt:lpstr>PowerPoint 演示文稿</vt:lpstr>
      <vt:lpstr>2.主对话框背景和按钮位图设置</vt:lpstr>
      <vt:lpstr>3.校验登录信息</vt:lpstr>
      <vt:lpstr>4.连接聊天室服务器，初次发送信息</vt:lpstr>
      <vt:lpstr>5.自定义消息的响应</vt:lpstr>
      <vt:lpstr>图12.55  消息响应函数功能分解</vt:lpstr>
      <vt:lpstr>6.发送聊天信息</vt:lpstr>
      <vt:lpstr>12.7小结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第12章  聊天室</dc:title>
  <dc:creator>User</dc:creator>
  <cp:lastModifiedBy>User</cp:lastModifiedBy>
  <cp:revision>4</cp:revision>
  <dcterms:created xsi:type="dcterms:W3CDTF">2013-03-29T11:09:48Z</dcterms:created>
  <dcterms:modified xsi:type="dcterms:W3CDTF">2013-03-29T11:30:38Z</dcterms:modified>
</cp:coreProperties>
</file>